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 id="2147483864" r:id="rId2"/>
  </p:sldMasterIdLst>
  <p:notesMasterIdLst>
    <p:notesMasterId r:id="rId75"/>
  </p:notesMasterIdLst>
  <p:sldIdLst>
    <p:sldId id="316" r:id="rId3"/>
    <p:sldId id="320" r:id="rId4"/>
    <p:sldId id="321" r:id="rId5"/>
    <p:sldId id="319" r:id="rId6"/>
    <p:sldId id="257" r:id="rId7"/>
    <p:sldId id="324" r:id="rId8"/>
    <p:sldId id="258" r:id="rId9"/>
    <p:sldId id="331" r:id="rId10"/>
    <p:sldId id="260" r:id="rId11"/>
    <p:sldId id="261" r:id="rId12"/>
    <p:sldId id="262" r:id="rId13"/>
    <p:sldId id="263" r:id="rId14"/>
    <p:sldId id="264" r:id="rId15"/>
    <p:sldId id="332" r:id="rId16"/>
    <p:sldId id="265" r:id="rId17"/>
    <p:sldId id="266" r:id="rId18"/>
    <p:sldId id="267" r:id="rId19"/>
    <p:sldId id="268" r:id="rId20"/>
    <p:sldId id="323" r:id="rId21"/>
    <p:sldId id="269" r:id="rId22"/>
    <p:sldId id="270" r:id="rId23"/>
    <p:sldId id="271" r:id="rId24"/>
    <p:sldId id="272" r:id="rId25"/>
    <p:sldId id="330"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8" r:id="rId41"/>
    <p:sldId id="287" r:id="rId42"/>
    <p:sldId id="290" r:id="rId43"/>
    <p:sldId id="291" r:id="rId44"/>
    <p:sldId id="292" r:id="rId45"/>
    <p:sldId id="293" r:id="rId46"/>
    <p:sldId id="294" r:id="rId47"/>
    <p:sldId id="295" r:id="rId48"/>
    <p:sldId id="296" r:id="rId49"/>
    <p:sldId id="297" r:id="rId50"/>
    <p:sldId id="298" r:id="rId51"/>
    <p:sldId id="299" r:id="rId52"/>
    <p:sldId id="325" r:id="rId53"/>
    <p:sldId id="300" r:id="rId54"/>
    <p:sldId id="301" r:id="rId55"/>
    <p:sldId id="326" r:id="rId56"/>
    <p:sldId id="302" r:id="rId57"/>
    <p:sldId id="303" r:id="rId58"/>
    <p:sldId id="304" r:id="rId59"/>
    <p:sldId id="305" r:id="rId60"/>
    <p:sldId id="306" r:id="rId61"/>
    <p:sldId id="307" r:id="rId62"/>
    <p:sldId id="328" r:id="rId63"/>
    <p:sldId id="308" r:id="rId64"/>
    <p:sldId id="309" r:id="rId65"/>
    <p:sldId id="310" r:id="rId66"/>
    <p:sldId id="311" r:id="rId67"/>
    <p:sldId id="312" r:id="rId68"/>
    <p:sldId id="313" r:id="rId69"/>
    <p:sldId id="314" r:id="rId70"/>
    <p:sldId id="315" r:id="rId71"/>
    <p:sldId id="333" r:id="rId72"/>
    <p:sldId id="334" r:id="rId73"/>
    <p:sldId id="329"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26"/>
    <p:restoredTop sz="94694"/>
  </p:normalViewPr>
  <p:slideViewPr>
    <p:cSldViewPr>
      <p:cViewPr varScale="1">
        <p:scale>
          <a:sx n="82" d="100"/>
          <a:sy n="82" d="100"/>
        </p:scale>
        <p:origin x="893"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V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F55F9-122E-FA46-9D4D-05F5AD3A416F}" type="datetimeFigureOut">
              <a:rPr lang="fr-VN" smtClean="0"/>
              <a:t>01/25/2022</a:t>
            </a:fld>
            <a:endParaRPr lang="fr-VN"/>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V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V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V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52871-C1FD-1F46-9969-F63BD00AEF10}" type="slidenum">
              <a:rPr lang="fr-VN" smtClean="0"/>
              <a:t>‹#›</a:t>
            </a:fld>
            <a:endParaRPr lang="fr-VN"/>
          </a:p>
        </p:txBody>
      </p:sp>
    </p:spTree>
    <p:extLst>
      <p:ext uri="{BB962C8B-B14F-4D97-AF65-F5344CB8AC3E}">
        <p14:creationId xmlns:p14="http://schemas.microsoft.com/office/powerpoint/2010/main" val="371491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VN" dirty="0"/>
          </a:p>
        </p:txBody>
      </p:sp>
      <p:sp>
        <p:nvSpPr>
          <p:cNvPr id="4" name="Espace réservé du numéro de diapositive 3"/>
          <p:cNvSpPr>
            <a:spLocks noGrp="1"/>
          </p:cNvSpPr>
          <p:nvPr>
            <p:ph type="sldNum" sz="quarter" idx="5"/>
          </p:nvPr>
        </p:nvSpPr>
        <p:spPr/>
        <p:txBody>
          <a:bodyPr/>
          <a:lstStyle/>
          <a:p>
            <a:fld id="{E0452871-C1FD-1F46-9969-F63BD00AEF10}" type="slidenum">
              <a:rPr lang="fr-VN" smtClean="0"/>
              <a:t>59</a:t>
            </a:fld>
            <a:endParaRPr lang="fr-VN"/>
          </a:p>
        </p:txBody>
      </p:sp>
    </p:spTree>
    <p:extLst>
      <p:ext uri="{BB962C8B-B14F-4D97-AF65-F5344CB8AC3E}">
        <p14:creationId xmlns:p14="http://schemas.microsoft.com/office/powerpoint/2010/main" val="262297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17241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52231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837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460514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4550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3852324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257245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1552313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1829548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3449756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34080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2089944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DA6124-CAE8-4761-9FC4-4C6AAC10790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1040894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DA6124-CAE8-4761-9FC4-4C6AAC107905}"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292790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DA6124-CAE8-4761-9FC4-4C6AAC107905}"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2222211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A6124-CAE8-4761-9FC4-4C6AAC107905}"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2753285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EDA6124-CAE8-4761-9FC4-4C6AAC10790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778182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DA6124-CAE8-4761-9FC4-4C6AAC10790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38335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3805726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7360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3272841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969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914189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3784379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2156593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A6124-CAE8-4761-9FC4-4C6AAC10790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257685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DA6124-CAE8-4761-9FC4-4C6AAC10790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418197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DA6124-CAE8-4761-9FC4-4C6AAC107905}"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109845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DA6124-CAE8-4761-9FC4-4C6AAC107905}"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57980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A6124-CAE8-4761-9FC4-4C6AAC107905}"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195217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EDA6124-CAE8-4761-9FC4-4C6AAC10790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204338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DA6124-CAE8-4761-9FC4-4C6AAC10790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B4D5-35D8-43E4-90DB-CEDEF606CA5A}" type="slidenum">
              <a:rPr lang="en-US" smtClean="0"/>
              <a:t>‹#›</a:t>
            </a:fld>
            <a:endParaRPr lang="en-US"/>
          </a:p>
        </p:txBody>
      </p:sp>
    </p:spTree>
    <p:extLst>
      <p:ext uri="{BB962C8B-B14F-4D97-AF65-F5344CB8AC3E}">
        <p14:creationId xmlns:p14="http://schemas.microsoft.com/office/powerpoint/2010/main" val="127192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DA6124-CAE8-4761-9FC4-4C6AAC107905}" type="datetimeFigureOut">
              <a:rPr lang="en-US" smtClean="0"/>
              <a:t>1/25/2022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FB4B4D5-35D8-43E4-90DB-CEDEF606CA5A}" type="slidenum">
              <a:rPr lang="en-US" smtClean="0"/>
              <a:t>‹#›</a:t>
            </a:fld>
            <a:endParaRPr lang="en-US"/>
          </a:p>
        </p:txBody>
      </p:sp>
    </p:spTree>
    <p:extLst>
      <p:ext uri="{BB962C8B-B14F-4D97-AF65-F5344CB8AC3E}">
        <p14:creationId xmlns:p14="http://schemas.microsoft.com/office/powerpoint/2010/main" val="1020834644"/>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DA6124-CAE8-4761-9FC4-4C6AAC107905}" type="datetimeFigureOut">
              <a:rPr lang="en-US" smtClean="0"/>
              <a:t>1/25/2022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FB4B4D5-35D8-43E4-90DB-CEDEF606CA5A}" type="slidenum">
              <a:rPr lang="en-US" smtClean="0"/>
              <a:t>‹#›</a:t>
            </a:fld>
            <a:endParaRPr lang="en-US"/>
          </a:p>
        </p:txBody>
      </p:sp>
    </p:spTree>
    <p:extLst>
      <p:ext uri="{BB962C8B-B14F-4D97-AF65-F5344CB8AC3E}">
        <p14:creationId xmlns:p14="http://schemas.microsoft.com/office/powerpoint/2010/main" val="378850329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D714-2247-0744-8410-7B89E762EC4D}"/>
              </a:ext>
            </a:extLst>
          </p:cNvPr>
          <p:cNvSpPr>
            <a:spLocks noGrp="1"/>
          </p:cNvSpPr>
          <p:nvPr>
            <p:ph type="title"/>
          </p:nvPr>
        </p:nvSpPr>
        <p:spPr>
          <a:xfrm>
            <a:off x="827584" y="438736"/>
            <a:ext cx="7488832" cy="2016224"/>
          </a:xfrm>
        </p:spPr>
        <p:txBody>
          <a:bodyPr>
            <a:noAutofit/>
          </a:bodyPr>
          <a:lstStyle/>
          <a:p>
            <a:pPr algn="ctr"/>
            <a:r>
              <a:rPr lang="vi-VN" b="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ƯỚNG</a:t>
            </a:r>
            <a:r>
              <a:rPr lang="en-US" b="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ĐẾN MỘT HỘI THÁNH HIỆP HÀNH: HIỆP THÔNG, THAM GIA VÀ SỨ VỤ </a:t>
            </a:r>
            <a:endParaRPr lang="en-VN"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8B1ACFC9-A54B-43ED-9182-4ED80CC223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3288" y="438736"/>
            <a:ext cx="7337424" cy="7337424"/>
          </a:xfrm>
        </p:spPr>
      </p:pic>
    </p:spTree>
    <p:extLst>
      <p:ext uri="{BB962C8B-B14F-4D97-AF65-F5344CB8AC3E}">
        <p14:creationId xmlns:p14="http://schemas.microsoft.com/office/powerpoint/2010/main" val="183912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 y="609600"/>
            <a:ext cx="7562800" cy="1379240"/>
          </a:xfrm>
        </p:spPr>
        <p:txBody>
          <a:bodyPr>
            <a:normAutofit/>
          </a:bodyPr>
          <a:lstStyle/>
          <a:p>
            <a:r>
              <a:rPr lang="en-US" b="1" dirty="0">
                <a:latin typeface="Times New Roman" panose="02020603050405020304" pitchFamily="18" charset="0"/>
                <a:cs typeface="Times New Roman" panose="02020603050405020304" pitchFamily="18" charset="0"/>
              </a:rPr>
              <a:t>THĐGM 16 CÓ GÌ </a:t>
            </a:r>
            <a:r>
              <a:rPr lang="en-US" b="1">
                <a:latin typeface="Times New Roman" panose="02020603050405020304" pitchFamily="18" charset="0"/>
                <a:cs typeface="Times New Roman" panose="02020603050405020304" pitchFamily="18" charset="0"/>
              </a:rPr>
              <a:t>KHÁC BIỆT?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5" y="1268760"/>
            <a:ext cx="7560839" cy="3932706"/>
          </a:xfrm>
        </p:spPr>
        <p:txBody>
          <a:bodyPr>
            <a:noAutofit/>
          </a:bodyPr>
          <a:lstStyle/>
          <a:p>
            <a:pPr algn="just"/>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phần</a:t>
            </a:r>
            <a:r>
              <a:rPr lang="en-US" sz="3200">
                <a:latin typeface="Times New Roman" panose="02020603050405020304" pitchFamily="18" charset="0"/>
                <a:cs typeface="Times New Roman" panose="02020603050405020304" pitchFamily="18" charset="0"/>
              </a:rPr>
              <a:t> </a:t>
            </a:r>
            <a:br>
              <a:rPr lang="en-US"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Dân </a:t>
            </a:r>
            <a:r>
              <a:rPr lang="en-US" sz="3200" dirty="0" err="1">
                <a:latin typeface="Times New Roman" panose="02020603050405020304" pitchFamily="18" charset="0"/>
                <a:cs typeface="Times New Roman" panose="02020603050405020304" pitchFamily="18" charset="0"/>
              </a:rPr>
              <a:t>Chúa</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Chia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3 </a:t>
            </a:r>
            <a:r>
              <a:rPr lang="en-US" sz="3200" err="1">
                <a:latin typeface="Times New Roman" panose="02020603050405020304" pitchFamily="18" charset="0"/>
                <a:cs typeface="Times New Roman" panose="02020603050405020304" pitchFamily="18" charset="0"/>
              </a:rPr>
              <a:t>giai</a:t>
            </a:r>
            <a:r>
              <a:rPr lang="en-US" sz="3200">
                <a:latin typeface="Times New Roman" panose="02020603050405020304" pitchFamily="18" charset="0"/>
                <a:cs typeface="Times New Roman" panose="02020603050405020304" pitchFamily="18" charset="0"/>
              </a:rPr>
              <a:t> đoạn:</a:t>
            </a:r>
          </a:p>
          <a:p>
            <a:pPr algn="just"/>
            <a:endParaRPr lang="en-US" sz="3200">
              <a:latin typeface="Times New Roman" panose="02020603050405020304" pitchFamily="18" charset="0"/>
              <a:cs typeface="Times New Roman" panose="02020603050405020304" pitchFamily="18" charset="0"/>
            </a:endParaRPr>
          </a:p>
          <a:p>
            <a:pPr algn="just"/>
            <a:endParaRPr lang="en-US" sz="3200">
              <a:latin typeface="Times New Roman" panose="02020603050405020304" pitchFamily="18" charset="0"/>
              <a:cs typeface="Times New Roman" panose="02020603050405020304" pitchFamily="18" charset="0"/>
            </a:endParaRPr>
          </a:p>
          <a:p>
            <a:pPr marL="0" indent="0" algn="just">
              <a:buNone/>
            </a:pPr>
            <a:endParaRPr lang="en-US" sz="3200">
              <a:latin typeface="Times New Roman" panose="02020603050405020304" pitchFamily="18" charset="0"/>
              <a:cs typeface="Times New Roman" panose="02020603050405020304" pitchFamily="18" charset="0"/>
            </a:endParaRPr>
          </a:p>
          <a:p>
            <a:pPr marL="0" indent="0" algn="just">
              <a:buNone/>
            </a:pPr>
            <a:r>
              <a:rPr lang="en-US" sz="3200">
                <a:latin typeface="Times New Roman" panose="02020603050405020304" pitchFamily="18" charset="0"/>
                <a:cs typeface="Times New Roman" panose="02020603050405020304" pitchFamily="18" charset="0"/>
              </a:rPr>
              <a:t>Chúng </a:t>
            </a:r>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endParaRPr lang="en-US" sz="3200" dirty="0">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2185B23E-1B66-4BB5-A038-EF7898A05B7B}"/>
              </a:ext>
            </a:extLst>
          </p:cNvPr>
          <p:cNvSpPr/>
          <p:nvPr/>
        </p:nvSpPr>
        <p:spPr>
          <a:xfrm>
            <a:off x="506822" y="3717032"/>
            <a:ext cx="2120962" cy="12241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a:t>Giáo phận</a:t>
            </a:r>
          </a:p>
        </p:txBody>
      </p:sp>
      <p:sp>
        <p:nvSpPr>
          <p:cNvPr id="5" name="Arrow: Right 4">
            <a:extLst>
              <a:ext uri="{FF2B5EF4-FFF2-40B4-BE49-F238E27FC236}">
                <a16:creationId xmlns:a16="http://schemas.microsoft.com/office/drawing/2014/main" id="{0381C76F-F194-4B28-B8CD-26241BEF4A51}"/>
              </a:ext>
            </a:extLst>
          </p:cNvPr>
          <p:cNvSpPr/>
          <p:nvPr/>
        </p:nvSpPr>
        <p:spPr>
          <a:xfrm>
            <a:off x="2843808" y="3633936"/>
            <a:ext cx="2336987" cy="13792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t>Châu lục</a:t>
            </a:r>
          </a:p>
        </p:txBody>
      </p:sp>
      <p:sp>
        <p:nvSpPr>
          <p:cNvPr id="6" name="Arrow: Right 5">
            <a:extLst>
              <a:ext uri="{FF2B5EF4-FFF2-40B4-BE49-F238E27FC236}">
                <a16:creationId xmlns:a16="http://schemas.microsoft.com/office/drawing/2014/main" id="{C286E942-69CA-4A50-AA31-76D8EE86B91C}"/>
              </a:ext>
            </a:extLst>
          </p:cNvPr>
          <p:cNvSpPr/>
          <p:nvPr/>
        </p:nvSpPr>
        <p:spPr>
          <a:xfrm>
            <a:off x="5395290" y="3633936"/>
            <a:ext cx="2345062" cy="137924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a:t>Toàn cầu</a:t>
            </a:r>
          </a:p>
        </p:txBody>
      </p:sp>
    </p:spTree>
    <p:extLst>
      <p:ext uri="{BB962C8B-B14F-4D97-AF65-F5344CB8AC3E}">
        <p14:creationId xmlns:p14="http://schemas.microsoft.com/office/powerpoint/2010/main" val="68484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1D5049-1C7F-454D-A1F0-23DF149FA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6"/>
            <a:ext cx="9144000" cy="6773333"/>
          </a:xfrm>
          <a:prstGeom prst="rect">
            <a:avLst/>
          </a:prstGeom>
        </p:spPr>
      </p:pic>
      <p:sp>
        <p:nvSpPr>
          <p:cNvPr id="10" name="Content Placeholder 2">
            <a:extLst>
              <a:ext uri="{FF2B5EF4-FFF2-40B4-BE49-F238E27FC236}">
                <a16:creationId xmlns:a16="http://schemas.microsoft.com/office/drawing/2014/main" id="{6796CC4D-8CD2-4E65-B4C9-B6894A6E34B7}"/>
              </a:ext>
            </a:extLst>
          </p:cNvPr>
          <p:cNvSpPr>
            <a:spLocks noGrp="1"/>
          </p:cNvSpPr>
          <p:nvPr>
            <p:ph idx="1"/>
          </p:nvPr>
        </p:nvSpPr>
        <p:spPr>
          <a:xfrm>
            <a:off x="179512" y="1224484"/>
            <a:ext cx="3672408" cy="4436764"/>
          </a:xfrm>
        </p:spPr>
        <p:txBody>
          <a:bodyPr>
            <a:noAutofit/>
          </a:bodyPr>
          <a:lstStyle/>
          <a:p>
            <a:pPr marL="0" indent="0">
              <a:buNone/>
            </a:pPr>
            <a:r>
              <a:rPr lang="vi-VN" sz="6000" i="1">
                <a:solidFill>
                  <a:schemeClr val="tx1"/>
                </a:solidFill>
                <a:latin typeface="Times New Roman" panose="02020603050405020304" pitchFamily="18" charset="0"/>
                <a:cs typeface="Times New Roman" panose="02020603050405020304" pitchFamily="18" charset="0"/>
              </a:rPr>
              <a:t>“</a:t>
            </a:r>
            <a:r>
              <a:rPr lang="vi-VN" sz="6000" b="1" i="1">
                <a:solidFill>
                  <a:schemeClr val="tx1"/>
                </a:solidFill>
                <a:latin typeface="Times New Roman" panose="02020603050405020304" pitchFamily="18" charset="0"/>
                <a:cs typeface="Times New Roman" panose="02020603050405020304" pitchFamily="18" charset="0"/>
              </a:rPr>
              <a:t>C</a:t>
            </a:r>
            <a:r>
              <a:rPr lang="vi-VN" sz="3200" i="1">
                <a:solidFill>
                  <a:schemeClr val="tx1"/>
                </a:solidFill>
                <a:latin typeface="Times New Roman" panose="02020603050405020304" pitchFamily="18" charset="0"/>
                <a:cs typeface="Times New Roman" panose="02020603050405020304" pitchFamily="18" charset="0"/>
              </a:rPr>
              <a:t>on đường hiệp hành này là chính con đường Thiên Chúa mong đợi nơi Hội </a:t>
            </a:r>
            <a:r>
              <a:rPr lang="en-US" sz="3200" i="1">
                <a:solidFill>
                  <a:schemeClr val="tx1"/>
                </a:solidFill>
                <a:latin typeface="Times New Roman" panose="02020603050405020304" pitchFamily="18" charset="0"/>
                <a:cs typeface="Times New Roman" panose="02020603050405020304" pitchFamily="18" charset="0"/>
              </a:rPr>
              <a:t>T</a:t>
            </a:r>
            <a:r>
              <a:rPr lang="vi-VN" sz="3200" i="1">
                <a:solidFill>
                  <a:schemeClr val="tx1"/>
                </a:solidFill>
                <a:latin typeface="Times New Roman" panose="02020603050405020304" pitchFamily="18" charset="0"/>
                <a:cs typeface="Times New Roman" panose="02020603050405020304" pitchFamily="18" charset="0"/>
              </a:rPr>
              <a:t>hánh của thiên niên kỷ thứ ba”. </a:t>
            </a:r>
            <a:endParaRPr lang="en-US" sz="3200" i="1">
              <a:solidFill>
                <a:schemeClr val="tx1"/>
              </a:solidFill>
              <a:latin typeface="Times New Roman" panose="02020603050405020304" pitchFamily="18" charset="0"/>
              <a:cs typeface="Times New Roman" panose="02020603050405020304" pitchFamily="18" charset="0"/>
            </a:endParaRPr>
          </a:p>
          <a:p>
            <a:pPr marL="0" indent="0">
              <a:buNone/>
            </a:pPr>
            <a:r>
              <a:rPr lang="en-US" sz="3200">
                <a:solidFill>
                  <a:schemeClr val="accent5">
                    <a:lumMod val="60000"/>
                    <a:lumOff val="40000"/>
                  </a:schemeClr>
                </a:solidFill>
                <a:latin typeface="Times New Roman" panose="02020603050405020304" pitchFamily="18" charset="0"/>
                <a:cs typeface="Times New Roman" panose="02020603050405020304" pitchFamily="18" charset="0"/>
              </a:rPr>
              <a:t>ĐGH. </a:t>
            </a:r>
            <a:r>
              <a:rPr lang="vi-VN" sz="3200">
                <a:solidFill>
                  <a:schemeClr val="accent5">
                    <a:lumMod val="60000"/>
                    <a:lumOff val="40000"/>
                  </a:schemeClr>
                </a:solidFill>
                <a:latin typeface="Times New Roman" panose="02020603050405020304" pitchFamily="18" charset="0"/>
                <a:cs typeface="Times New Roman" panose="02020603050405020304" pitchFamily="18" charset="0"/>
              </a:rPr>
              <a:t>Phanxicô, </a:t>
            </a:r>
            <a:br>
              <a:rPr lang="en-US" sz="3200">
                <a:solidFill>
                  <a:schemeClr val="accent5">
                    <a:lumMod val="60000"/>
                    <a:lumOff val="40000"/>
                  </a:schemeClr>
                </a:solidFill>
                <a:latin typeface="Times New Roman" panose="02020603050405020304" pitchFamily="18" charset="0"/>
                <a:cs typeface="Times New Roman" panose="02020603050405020304" pitchFamily="18" charset="0"/>
              </a:rPr>
            </a:br>
            <a:r>
              <a:rPr lang="vi-VN" sz="3200" i="1">
                <a:solidFill>
                  <a:schemeClr val="accent5">
                    <a:lumMod val="60000"/>
                    <a:lumOff val="40000"/>
                  </a:schemeClr>
                </a:solidFill>
                <a:latin typeface="Times New Roman" panose="02020603050405020304" pitchFamily="18" charset="0"/>
                <a:cs typeface="Times New Roman" panose="02020603050405020304" pitchFamily="18" charset="0"/>
              </a:rPr>
              <a:t>Thư g</a:t>
            </a:r>
            <a:r>
              <a:rPr lang="en-US" sz="3200" i="1">
                <a:solidFill>
                  <a:schemeClr val="accent5">
                    <a:lumMod val="60000"/>
                    <a:lumOff val="40000"/>
                  </a:schemeClr>
                </a:solidFill>
                <a:latin typeface="Times New Roman" panose="02020603050405020304" pitchFamily="18" charset="0"/>
                <a:cs typeface="Times New Roman" panose="02020603050405020304" pitchFamily="18" charset="0"/>
              </a:rPr>
              <a:t>ử</a:t>
            </a:r>
            <a:r>
              <a:rPr lang="vi-VN" sz="3200" i="1">
                <a:solidFill>
                  <a:schemeClr val="accent5">
                    <a:lumMod val="60000"/>
                    <a:lumOff val="40000"/>
                  </a:schemeClr>
                </a:solidFill>
                <a:latin typeface="Times New Roman" panose="02020603050405020304" pitchFamily="18" charset="0"/>
                <a:cs typeface="Times New Roman" panose="02020603050405020304" pitchFamily="18" charset="0"/>
              </a:rPr>
              <a:t>i Dân Chúa </a:t>
            </a:r>
            <a:r>
              <a:rPr lang="vi-VN" sz="3200">
                <a:solidFill>
                  <a:schemeClr val="accent5">
                    <a:lumMod val="60000"/>
                    <a:lumOff val="40000"/>
                  </a:schemeClr>
                </a:solidFill>
                <a:latin typeface="Times New Roman" panose="02020603050405020304" pitchFamily="18" charset="0"/>
                <a:cs typeface="Times New Roman" panose="02020603050405020304" pitchFamily="18" charset="0"/>
              </a:rPr>
              <a:t>(20.08.2018).</a:t>
            </a:r>
            <a:endParaRPr lang="en-US" sz="3200" dirty="0">
              <a:solidFill>
                <a:schemeClr val="accent5">
                  <a:lumMod val="60000"/>
                  <a:lumOff val="40000"/>
                </a:schemeClr>
              </a:solidFill>
              <a:latin typeface="Times New Roman" panose="02020603050405020304" pitchFamily="18" charset="0"/>
              <a:cs typeface="Times New Roman" panose="02020603050405020304" pitchFamily="18" charset="0"/>
            </a:endParaRPr>
          </a:p>
        </p:txBody>
      </p:sp>
      <p:sp>
        <p:nvSpPr>
          <p:cNvPr id="21" name="Title 1">
            <a:extLst>
              <a:ext uri="{FF2B5EF4-FFF2-40B4-BE49-F238E27FC236}">
                <a16:creationId xmlns:a16="http://schemas.microsoft.com/office/drawing/2014/main" id="{B5EDA9E2-0295-4D62-B505-0BC5DFD63CD2}"/>
              </a:ext>
            </a:extLst>
          </p:cNvPr>
          <p:cNvSpPr txBox="1">
            <a:spLocks/>
          </p:cNvSpPr>
          <p:nvPr/>
        </p:nvSpPr>
        <p:spPr>
          <a:xfrm>
            <a:off x="323530" y="401960"/>
            <a:ext cx="7698433" cy="10108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chemeClr val="tx1"/>
                </a:solidFill>
                <a:latin typeface="Times New Roman" panose="02020603050405020304" pitchFamily="18" charset="0"/>
                <a:cs typeface="Times New Roman" panose="02020603050405020304" pitchFamily="18" charset="0"/>
              </a:rPr>
              <a:t>ĐÂU LÀ NỀN TẢNG THỈNH Ý?</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64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barn(inVertical)">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8" y="260648"/>
            <a:ext cx="7058745" cy="875184"/>
          </a:xfrm>
        </p:spPr>
        <p:txBody>
          <a:bodyPr>
            <a:normAutofit fontScale="90000"/>
          </a:bodyPr>
          <a:lstStyle/>
          <a:p>
            <a:pPr algn="just"/>
            <a:r>
              <a:rPr lang="en-US" b="1" dirty="0">
                <a:latin typeface="Times New Roman" panose="02020603050405020304" pitchFamily="18" charset="0"/>
                <a:cs typeface="Times New Roman" panose="02020603050405020304" pitchFamily="18" charset="0"/>
              </a:rPr>
              <a:t>MỘT CỐ GẮNG TRỞ VỀ NGUỒN</a:t>
            </a:r>
          </a:p>
        </p:txBody>
      </p:sp>
      <p:sp>
        <p:nvSpPr>
          <p:cNvPr id="3" name="Content Placeholder 2"/>
          <p:cNvSpPr>
            <a:spLocks noGrp="1"/>
          </p:cNvSpPr>
          <p:nvPr>
            <p:ph idx="1"/>
          </p:nvPr>
        </p:nvSpPr>
        <p:spPr>
          <a:xfrm>
            <a:off x="323528" y="884172"/>
            <a:ext cx="5400600" cy="4869160"/>
          </a:xfrm>
        </p:spPr>
        <p:txBody>
          <a:bodyPr>
            <a:noAutofit/>
          </a:bodyPr>
          <a:lstStyle/>
          <a:p>
            <a:pPr marL="0" indent="0" algn="just">
              <a:buNone/>
            </a:pPr>
            <a:r>
              <a:rPr lang="en-US" sz="3200" dirty="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Synod” </a:t>
            </a:r>
            <a:r>
              <a:rPr lang="vi-VN" sz="3200" dirty="0">
                <a:latin typeface="Times New Roman" panose="02020603050405020304" pitchFamily="18" charset="0"/>
                <a:cs typeface="Times New Roman" panose="02020603050405020304" pitchFamily="18" charset="0"/>
              </a:rPr>
              <a:t>là một từ cổ kính trong Truyền thống của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a:t>
            </a:r>
            <a:r>
              <a:rPr lang="vi-VN" sz="3200" dirty="0">
                <a:latin typeface="Times New Roman" panose="02020603050405020304" pitchFamily="18" charset="0"/>
                <a:cs typeface="Times New Roman" panose="02020603050405020304" pitchFamily="18" charset="0"/>
              </a:rPr>
              <a:t>, ý nghĩa của nó </a:t>
            </a:r>
            <a:r>
              <a:rPr lang="en-US" sz="3200" dirty="0" err="1">
                <a:latin typeface="Times New Roman" panose="02020603050405020304" pitchFamily="18" charset="0"/>
                <a:cs typeface="Times New Roman" panose="02020603050405020304" pitchFamily="18" charset="0"/>
              </a:rPr>
              <a:t>bắt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Mặc khải [...] Nó chỉ ra con đường mà Dân Chúa cùng nhau bước đi.</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Đức Giêsu, là “con đường, sự thật và sự sống</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Ga 14,6), </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các Kitô hữu, ban đầu được gọi là “những người đi theo Con Đường </a:t>
            </a:r>
            <a:r>
              <a:rPr lang="vi-VN" sz="3200">
                <a:latin typeface="Times New Roman" panose="02020603050405020304" pitchFamily="18" charset="0"/>
                <a:cs typeface="Times New Roman" panose="02020603050405020304" pitchFamily="18" charset="0"/>
              </a:rPr>
              <a:t>đó”</a:t>
            </a:r>
            <a:r>
              <a:rPr lang="en-U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79DCD5B-469F-421D-BDCE-EC96241B2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735" y="1124744"/>
            <a:ext cx="3089096" cy="4869160"/>
          </a:xfrm>
          <a:prstGeom prst="rect">
            <a:avLst/>
          </a:prstGeom>
        </p:spPr>
      </p:pic>
    </p:spTree>
    <p:extLst>
      <p:ext uri="{BB962C8B-B14F-4D97-AF65-F5344CB8AC3E}">
        <p14:creationId xmlns:p14="http://schemas.microsoft.com/office/powerpoint/2010/main" val="241350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4" y="312581"/>
            <a:ext cx="6347713" cy="1320800"/>
          </a:xfrm>
        </p:spPr>
        <p:txBody>
          <a:bodyPr/>
          <a:lstStyle/>
          <a:p>
            <a:r>
              <a:rPr lang="en-US" b="1" dirty="0">
                <a:latin typeface="Times New Roman" panose="02020603050405020304" pitchFamily="18" charset="0"/>
                <a:cs typeface="Times New Roman" panose="02020603050405020304" pitchFamily="18" charset="0"/>
              </a:rPr>
              <a:t>TÍNH HIỆP HÀNH</a:t>
            </a:r>
          </a:p>
        </p:txBody>
      </p:sp>
      <p:sp>
        <p:nvSpPr>
          <p:cNvPr id="3" name="Content Placeholder 2"/>
          <p:cNvSpPr>
            <a:spLocks noGrp="1"/>
          </p:cNvSpPr>
          <p:nvPr>
            <p:ph idx="1"/>
          </p:nvPr>
        </p:nvSpPr>
        <p:spPr>
          <a:xfrm>
            <a:off x="609600" y="1132405"/>
            <a:ext cx="7490793" cy="2728645"/>
          </a:xfrm>
        </p:spPr>
        <p:txBody>
          <a:bodyPr>
            <a:noAutofit/>
          </a:bodyPr>
          <a:lstStyle/>
          <a:p>
            <a:r>
              <a:rPr lang="vi-VN" sz="3200" dirty="0">
                <a:latin typeface="Times New Roman" panose="02020603050405020304" pitchFamily="18" charset="0"/>
                <a:cs typeface="Times New Roman" panose="02020603050405020304" pitchFamily="18" charset="0"/>
              </a:rPr>
              <a:t>giúp cho toàn thể Dân Chúa cùng nhau </a:t>
            </a:r>
            <a:r>
              <a:rPr lang="vi-VN" sz="3200">
                <a:latin typeface="Times New Roman" panose="02020603050405020304" pitchFamily="18" charset="0"/>
                <a:cs typeface="Times New Roman" panose="02020603050405020304" pitchFamily="18" charset="0"/>
              </a:rPr>
              <a:t>tiến bước</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lắng nghe Chúa Thánh Thần và </a:t>
            </a:r>
            <a:r>
              <a:rPr lang="vi-VN" sz="3200">
                <a:latin typeface="Times New Roman" panose="02020603050405020304" pitchFamily="18" charset="0"/>
                <a:cs typeface="Times New Roman" panose="02020603050405020304" pitchFamily="18" charset="0"/>
              </a:rPr>
              <a:t>Lời Chúa</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tham gia vào sứ mạng của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 </a:t>
            </a:r>
            <a:r>
              <a:rPr lang="vi-VN" sz="3200" dirty="0">
                <a:latin typeface="Times New Roman" panose="02020603050405020304" pitchFamily="18" charset="0"/>
                <a:cs typeface="Times New Roman" panose="02020603050405020304" pitchFamily="18" charset="0"/>
              </a:rPr>
              <a:t>trong sự hiệp thông mà Đức Kitô thiết lập giữa </a:t>
            </a:r>
            <a:r>
              <a:rPr lang="vi-VN" sz="3200">
                <a:latin typeface="Times New Roman" panose="02020603050405020304" pitchFamily="18" charset="0"/>
                <a:cs typeface="Times New Roman" panose="02020603050405020304" pitchFamily="18" charset="0"/>
              </a:rPr>
              <a:t>chúng ta</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biểu lộ và thực hành tư cách là Dân Chúa lữ hành và truyền giáo (PD, 1).</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4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3E6503-AE4B-4B08-8F63-F3B6B795E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680" y="-1"/>
            <a:ext cx="12216680" cy="6871883"/>
          </a:xfrm>
          <a:prstGeom prst="rect">
            <a:avLst/>
          </a:prstGeom>
        </p:spPr>
      </p:pic>
    </p:spTree>
    <p:extLst>
      <p:ext uri="{BB962C8B-B14F-4D97-AF65-F5344CB8AC3E}">
        <p14:creationId xmlns:p14="http://schemas.microsoft.com/office/powerpoint/2010/main" val="41581293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4" y="548680"/>
            <a:ext cx="6347713" cy="916486"/>
          </a:xfrm>
        </p:spPr>
        <p:txBody>
          <a:bodyPr/>
          <a:lstStyle/>
          <a:p>
            <a:r>
              <a:rPr lang="en-US" b="1" dirty="0">
                <a:latin typeface="Times New Roman" panose="02020603050405020304" pitchFamily="18" charset="0"/>
                <a:ea typeface="Cambria" panose="02040503050406030204" pitchFamily="18" charset="0"/>
                <a:cs typeface="Times New Roman" panose="02020603050405020304" pitchFamily="18" charset="0"/>
              </a:rPr>
              <a:t>MỤC ĐÍCH THĐGM 16</a:t>
            </a:r>
          </a:p>
        </p:txBody>
      </p:sp>
      <p:sp>
        <p:nvSpPr>
          <p:cNvPr id="3" name="Content Placeholder 2"/>
          <p:cNvSpPr>
            <a:spLocks noGrp="1"/>
          </p:cNvSpPr>
          <p:nvPr>
            <p:ph idx="1"/>
          </p:nvPr>
        </p:nvSpPr>
        <p:spPr>
          <a:xfrm>
            <a:off x="609600" y="1196754"/>
            <a:ext cx="6554689" cy="4844611"/>
          </a:xfrm>
        </p:spPr>
        <p:txBody>
          <a:bodyPr>
            <a:noAutofit/>
          </a:bodyPr>
          <a:lstStyle/>
          <a:p>
            <a:pPr algn="just"/>
            <a:r>
              <a:rPr lang="en-US" sz="3200" dirty="0" err="1">
                <a:latin typeface="Times New Roman" panose="02020603050405020304" pitchFamily="18" charset="0"/>
                <a:cs typeface="Times New Roman" panose="02020603050405020304" pitchFamily="18" charset="0"/>
              </a:rPr>
              <a: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mà là một kiểu mẫu và một cách thức hiện hữu qua đó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r>
              <a:rPr lang="vi-VN" sz="3200" dirty="0">
                <a:latin typeface="Times New Roman" panose="02020603050405020304" pitchFamily="18" charset="0"/>
                <a:cs typeface="Times New Roman" panose="02020603050405020304" pitchFamily="18" charset="0"/>
              </a:rPr>
              <a:t>thực hiện sứ mạng của mình trong </a:t>
            </a:r>
            <a:r>
              <a:rPr lang="vi-VN" sz="3200">
                <a:latin typeface="Times New Roman" panose="02020603050405020304" pitchFamily="18" charset="0"/>
                <a:cs typeface="Times New Roman" panose="02020603050405020304" pitchFamily="18" charset="0"/>
              </a:rPr>
              <a:t>thế giới</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đòi hỏi toàn Dân Chúa cùng đồng hành với nhau, với mỗi thành viên đang đóng vai trò cốt yếu của mình, và cùng hiệp nhất </a:t>
            </a:r>
            <a:r>
              <a:rPr lang="vi-VN" sz="3200">
                <a:latin typeface="Times New Roman" panose="02020603050405020304" pitchFamily="18" charset="0"/>
                <a:cs typeface="Times New Roman" panose="02020603050405020304" pitchFamily="18" charset="0"/>
              </a:rPr>
              <a:t>với nhau</a:t>
            </a:r>
            <a:r>
              <a:rPr lang="en-U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83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4" y="415049"/>
            <a:ext cx="6347713" cy="803176"/>
          </a:xfrm>
        </p:spPr>
        <p:txBody>
          <a:bodyPr/>
          <a:lstStyle/>
          <a:p>
            <a:r>
              <a:rPr lang="en-US" b="1" dirty="0">
                <a:latin typeface="Times New Roman" panose="02020603050405020304" pitchFamily="18" charset="0"/>
                <a:cs typeface="Times New Roman" panose="02020603050405020304" pitchFamily="18" charset="0"/>
              </a:rPr>
              <a:t>MỤC ĐÍCH THĐGM 16</a:t>
            </a:r>
          </a:p>
        </p:txBody>
      </p:sp>
      <p:sp>
        <p:nvSpPr>
          <p:cNvPr id="3" name="Content Placeholder 2"/>
          <p:cNvSpPr>
            <a:spLocks noGrp="1"/>
          </p:cNvSpPr>
          <p:nvPr>
            <p:ph idx="1"/>
          </p:nvPr>
        </p:nvSpPr>
        <p:spPr>
          <a:xfrm>
            <a:off x="609600" y="1124746"/>
            <a:ext cx="6770713" cy="4916619"/>
          </a:xfrm>
        </p:spPr>
        <p:txBody>
          <a:bodyPr>
            <a:noAutofit/>
          </a:bodyPr>
          <a:lstStyle/>
          <a:p>
            <a:pPr algn="just"/>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r>
              <a:rPr lang="vi-VN" sz="3200" dirty="0">
                <a:latin typeface="Times New Roman" panose="02020603050405020304" pitchFamily="18" charset="0"/>
                <a:cs typeface="Times New Roman" panose="02020603050405020304" pitchFamily="18" charset="0"/>
              </a:rPr>
              <a:t>hiệp hành tiến bước trong sự hiệp thông để theo đuổi một sứ mạng chung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với sự tham gia của mọi thành viên và mỗi thành viên.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tạo cơ hội cho toàn Dân Chúa cùng nhau phân định cách tiến bước trên con đường trở thành một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r>
              <a:rPr lang="vi-VN" sz="3200" dirty="0">
                <a:latin typeface="Times New Roman" panose="02020603050405020304" pitchFamily="18" charset="0"/>
                <a:cs typeface="Times New Roman" panose="02020603050405020304" pitchFamily="18" charset="0"/>
              </a:rPr>
              <a:t>mang tính hiệp hành hơn trong tầm nhìn dài hạn.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9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05" y="415049"/>
            <a:ext cx="6347713" cy="803176"/>
          </a:xfrm>
        </p:spPr>
        <p:txBody>
          <a:bodyPr/>
          <a:lstStyle/>
          <a:p>
            <a:r>
              <a:rPr lang="en-US" b="1" dirty="0">
                <a:latin typeface="Times New Roman" panose="02020603050405020304" pitchFamily="18" charset="0"/>
                <a:cs typeface="Times New Roman" panose="02020603050405020304" pitchFamily="18" charset="0"/>
              </a:rPr>
              <a:t>MỤC ĐÍCH THĐGM 16</a:t>
            </a:r>
          </a:p>
        </p:txBody>
      </p:sp>
      <p:sp>
        <p:nvSpPr>
          <p:cNvPr id="3" name="Content Placeholder 2"/>
          <p:cNvSpPr>
            <a:spLocks noGrp="1"/>
          </p:cNvSpPr>
          <p:nvPr>
            <p:ph idx="1"/>
          </p:nvPr>
        </p:nvSpPr>
        <p:spPr>
          <a:xfrm>
            <a:off x="609598" y="1124746"/>
            <a:ext cx="7490794" cy="4916619"/>
          </a:xfrm>
        </p:spPr>
        <p:txBody>
          <a:bodyPr>
            <a:noAutofit/>
          </a:bodyPr>
          <a:lstStyle/>
          <a:p>
            <a:pPr algn="just"/>
            <a:r>
              <a:rPr lang="en-US" sz="3200">
                <a:latin typeface="Times New Roman" panose="02020603050405020304" pitchFamily="18" charset="0"/>
                <a:cs typeface="Times New Roman" panose="02020603050405020304" pitchFamily="18" charset="0"/>
              </a:rPr>
              <a:t>Tiến trình </a:t>
            </a:r>
            <a:r>
              <a:rPr lang="vi-VN" sz="3200">
                <a:latin typeface="Times New Roman" panose="02020603050405020304" pitchFamily="18" charset="0"/>
                <a:cs typeface="Times New Roman" panose="02020603050405020304" pitchFamily="18" charset="0"/>
              </a:rPr>
              <a:t>hiệp hành không đơn thuần chỉ là đại hội của các giám mục </a:t>
            </a:r>
            <a:endParaRPr lang="en-US" sz="3200">
              <a:latin typeface="Times New Roman" panose="02020603050405020304" pitchFamily="18" charset="0"/>
              <a:cs typeface="Times New Roman" panose="02020603050405020304" pitchFamily="18" charset="0"/>
            </a:endParaRPr>
          </a:p>
          <a:p>
            <a:pPr algn="just"/>
            <a:r>
              <a:rPr lang="vi-VN" sz="3200">
                <a:latin typeface="Times New Roman" panose="02020603050405020304" pitchFamily="18" charset="0"/>
                <a:cs typeface="Times New Roman" panose="02020603050405020304" pitchFamily="18" charset="0"/>
              </a:rPr>
              <a:t>nhưng còn là hành trình dành cho tất cả các tín hữu, mỗi Giáo hội địa phương đảm nhận phần trách vụ không thể thiếu của mình</a:t>
            </a:r>
            <a:endParaRPr lang="en-US" sz="3200">
              <a:latin typeface="Times New Roman" panose="02020603050405020304" pitchFamily="18" charset="0"/>
              <a:cs typeface="Times New Roman" panose="02020603050405020304" pitchFamily="18" charset="0"/>
            </a:endParaRPr>
          </a:p>
          <a:p>
            <a:pPr algn="just"/>
            <a:r>
              <a:rPr lang="vi-VN" sz="3200">
                <a:latin typeface="Times New Roman" panose="02020603050405020304" pitchFamily="18" charset="0"/>
                <a:cs typeface="Times New Roman" panose="02020603050405020304" pitchFamily="18" charset="0"/>
              </a:rPr>
              <a:t>Các </a:t>
            </a:r>
            <a:r>
              <a:rPr lang="vi-VN" sz="3200" dirty="0">
                <a:latin typeface="Times New Roman" panose="02020603050405020304" pitchFamily="18" charset="0"/>
                <a:cs typeface="Times New Roman" panose="02020603050405020304" pitchFamily="18" charset="0"/>
              </a:rPr>
              <a:t>tín hữu đã được lãnh nhận Chúa Thánh Thần trong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Bí tích</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được ban cho những ân sủng và đặc sủng khác nhau để canh tân và xây dựng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72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76672"/>
            <a:ext cx="6347713" cy="803176"/>
          </a:xfrm>
        </p:spPr>
        <p:txBody>
          <a:bodyPr/>
          <a:lstStyle/>
          <a:p>
            <a:r>
              <a:rPr lang="en-US" b="1" dirty="0">
                <a:latin typeface="Times New Roman" panose="02020603050405020304" pitchFamily="18" charset="0"/>
                <a:cs typeface="Times New Roman" panose="02020603050405020304" pitchFamily="18" charset="0"/>
              </a:rPr>
              <a:t>MỤC ĐÍCH THĐGM 16</a:t>
            </a:r>
          </a:p>
        </p:txBody>
      </p:sp>
      <p:sp>
        <p:nvSpPr>
          <p:cNvPr id="3" name="Content Placeholder 2"/>
          <p:cNvSpPr>
            <a:spLocks noGrp="1"/>
          </p:cNvSpPr>
          <p:nvPr>
            <p:ph idx="1"/>
          </p:nvPr>
        </p:nvSpPr>
        <p:spPr>
          <a:xfrm>
            <a:off x="609599" y="1296496"/>
            <a:ext cx="6347714"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Đức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oàng </a:t>
            </a:r>
            <a:r>
              <a:rPr lang="vi-VN" sz="3200" dirty="0">
                <a:latin typeface="Times New Roman" panose="02020603050405020304" pitchFamily="18" charset="0"/>
                <a:cs typeface="Times New Roman" panose="02020603050405020304" pitchFamily="18" charset="0"/>
              </a:rPr>
              <a:t>và các giám mục đối thoại với </a:t>
            </a:r>
            <a:r>
              <a:rPr lang="vi-VN" sz="3200" dirty="0">
                <a:solidFill>
                  <a:srgbClr val="FF0000"/>
                </a:solidFill>
                <a:latin typeface="Times New Roman" panose="02020603050405020304" pitchFamily="18" charset="0"/>
                <a:cs typeface="Times New Roman" panose="02020603050405020304" pitchFamily="18" charset="0"/>
              </a:rPr>
              <a:t>cảm thức đức tin</a:t>
            </a:r>
            <a:r>
              <a:rPr lang="vi-VN" sz="3200" dirty="0">
                <a:latin typeface="Times New Roman" panose="02020603050405020304" pitchFamily="18" charset="0"/>
                <a:cs typeface="Times New Roman" panose="02020603050405020304" pitchFamily="18" charset="0"/>
              </a:rPr>
              <a:t>, vốn là tiếng nói sống động của Dân Thiên Chúa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Con đường hiệp hành tìm cách đưa ra các quyết định mục vụ phản ánh thánh ý Chúa một cách trung thành hết sức có thể, trên nền tảng là tiếng nói sống động của Dân Chúa</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E2D3-0DCD-46C8-8527-A723ABE7727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B28366D-2A88-4957-90E7-231BF5BC2C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020" y="0"/>
            <a:ext cx="13728042" cy="6858000"/>
          </a:xfrm>
        </p:spPr>
      </p:pic>
    </p:spTree>
    <p:extLst>
      <p:ext uri="{BB962C8B-B14F-4D97-AF65-F5344CB8AC3E}">
        <p14:creationId xmlns:p14="http://schemas.microsoft.com/office/powerpoint/2010/main" val="8460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BB80-3741-7C47-87A0-FF916586D071}"/>
              </a:ext>
            </a:extLst>
          </p:cNvPr>
          <p:cNvSpPr>
            <a:spLocks noGrp="1"/>
          </p:cNvSpPr>
          <p:nvPr>
            <p:ph type="title"/>
          </p:nvPr>
        </p:nvSpPr>
        <p:spPr>
          <a:xfrm>
            <a:off x="1691682" y="332656"/>
            <a:ext cx="6347713" cy="1320800"/>
          </a:xfrm>
        </p:spPr>
        <p:txBody>
          <a:bodyPr/>
          <a:lstStyle/>
          <a:p>
            <a:r>
              <a:rPr lang="en-VN" b="1" dirty="0">
                <a:latin typeface="Times New Roman" panose="02020603050405020304" pitchFamily="18" charset="0"/>
                <a:cs typeface="Times New Roman" panose="02020603050405020304" pitchFamily="18" charset="0"/>
              </a:rPr>
              <a:t>NỘI DUNG BÀI CHIA SẺ</a:t>
            </a:r>
          </a:p>
        </p:txBody>
      </p:sp>
      <p:sp>
        <p:nvSpPr>
          <p:cNvPr id="4" name="Arrow: Chevron 3">
            <a:extLst>
              <a:ext uri="{FF2B5EF4-FFF2-40B4-BE49-F238E27FC236}">
                <a16:creationId xmlns:a16="http://schemas.microsoft.com/office/drawing/2014/main" id="{6BAB65CC-E2A2-462D-BEA8-98B7601B21C0}"/>
              </a:ext>
            </a:extLst>
          </p:cNvPr>
          <p:cNvSpPr/>
          <p:nvPr/>
        </p:nvSpPr>
        <p:spPr>
          <a:xfrm>
            <a:off x="755576" y="1367904"/>
            <a:ext cx="7920880" cy="980976"/>
          </a:xfrm>
          <a:prstGeom prst="chevron">
            <a:avLst/>
          </a:pr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GIỚI THIỆU CHUNG</a:t>
            </a:r>
          </a:p>
        </p:txBody>
      </p:sp>
      <p:sp>
        <p:nvSpPr>
          <p:cNvPr id="5" name="Arrow: Chevron 4">
            <a:extLst>
              <a:ext uri="{FF2B5EF4-FFF2-40B4-BE49-F238E27FC236}">
                <a16:creationId xmlns:a16="http://schemas.microsoft.com/office/drawing/2014/main" id="{4A9E2114-F0AE-4FF7-9683-5CD6365F744D}"/>
              </a:ext>
            </a:extLst>
          </p:cNvPr>
          <p:cNvSpPr/>
          <p:nvPr/>
        </p:nvSpPr>
        <p:spPr>
          <a:xfrm>
            <a:off x="755576" y="2708920"/>
            <a:ext cx="7992888" cy="980976"/>
          </a:xfrm>
          <a:prstGeom prst="chevron">
            <a:avLst/>
          </a:prstGeom>
          <a:solidFill>
            <a:schemeClr val="accent3"/>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TIẾN TRÌNH THĐGM 16</a:t>
            </a:r>
          </a:p>
        </p:txBody>
      </p:sp>
      <p:sp>
        <p:nvSpPr>
          <p:cNvPr id="6" name="Arrow: Chevron 5">
            <a:extLst>
              <a:ext uri="{FF2B5EF4-FFF2-40B4-BE49-F238E27FC236}">
                <a16:creationId xmlns:a16="http://schemas.microsoft.com/office/drawing/2014/main" id="{16370DDC-BDF1-4435-8D2D-FABF5F3F093A}"/>
              </a:ext>
            </a:extLst>
          </p:cNvPr>
          <p:cNvSpPr/>
          <p:nvPr/>
        </p:nvSpPr>
        <p:spPr>
          <a:xfrm>
            <a:off x="755577" y="3933056"/>
            <a:ext cx="7992887" cy="1080120"/>
          </a:xfrm>
          <a:prstGeom prst="chevron">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CON ĐƯỜNG HIỆP HÀNH </a:t>
            </a:r>
            <a:br>
              <a:rPr lang="en-US" sz="3200">
                <a:solidFill>
                  <a:schemeClr val="tx1"/>
                </a:solidFill>
                <a:latin typeface="Times New Roman" panose="02020603050405020304" pitchFamily="18" charset="0"/>
                <a:cs typeface="Times New Roman" panose="02020603050405020304" pitchFamily="18" charset="0"/>
              </a:rPr>
            </a:br>
            <a:r>
              <a:rPr lang="en-US" sz="3200">
                <a:solidFill>
                  <a:schemeClr val="tx1"/>
                </a:solidFill>
                <a:latin typeface="Times New Roman" panose="02020603050405020304" pitchFamily="18" charset="0"/>
                <a:cs typeface="Times New Roman" panose="02020603050405020304" pitchFamily="18" charset="0"/>
              </a:rPr>
              <a:t>TẠI CÁC GIÁO PHẬN</a:t>
            </a:r>
          </a:p>
        </p:txBody>
      </p:sp>
      <p:sp>
        <p:nvSpPr>
          <p:cNvPr id="7" name="Arrow: Chevron 6">
            <a:extLst>
              <a:ext uri="{FF2B5EF4-FFF2-40B4-BE49-F238E27FC236}">
                <a16:creationId xmlns:a16="http://schemas.microsoft.com/office/drawing/2014/main" id="{0C547413-D319-4691-B2D8-51457B17B47C}"/>
              </a:ext>
            </a:extLst>
          </p:cNvPr>
          <p:cNvSpPr/>
          <p:nvPr/>
        </p:nvSpPr>
        <p:spPr>
          <a:xfrm>
            <a:off x="755576" y="5256336"/>
            <a:ext cx="7992888" cy="1197000"/>
          </a:xfrm>
          <a:prstGeom prst="chevron">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CÁC NGUỒN LỰC </a:t>
            </a:r>
            <a:br>
              <a:rPr lang="en-US" sz="3200">
                <a:solidFill>
                  <a:schemeClr val="tx1"/>
                </a:solidFill>
                <a:latin typeface="Times New Roman" panose="02020603050405020304" pitchFamily="18" charset="0"/>
                <a:cs typeface="Times New Roman" panose="02020603050405020304" pitchFamily="18" charset="0"/>
              </a:rPr>
            </a:br>
            <a:r>
              <a:rPr lang="en-US" sz="3200">
                <a:solidFill>
                  <a:schemeClr val="tx1"/>
                </a:solidFill>
                <a:latin typeface="Times New Roman" panose="02020603050405020304" pitchFamily="18" charset="0"/>
                <a:cs typeface="Times New Roman" panose="02020603050405020304" pitchFamily="18" charset="0"/>
              </a:rPr>
              <a:t>ĐỂ TỔ CHỨC HIỆP HÀNH</a:t>
            </a:r>
          </a:p>
        </p:txBody>
      </p:sp>
    </p:spTree>
    <p:extLst>
      <p:ext uri="{BB962C8B-B14F-4D97-AF65-F5344CB8AC3E}">
        <p14:creationId xmlns:p14="http://schemas.microsoft.com/office/powerpoint/2010/main" val="109976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1" y="384589"/>
            <a:ext cx="6900359" cy="1091208"/>
          </a:xfrm>
        </p:spPr>
        <p:txBody>
          <a:bodyPr/>
          <a:lstStyle/>
          <a:p>
            <a:r>
              <a:rPr lang="en-US" b="1" dirty="0">
                <a:latin typeface="Times New Roman" panose="02020603050405020304" pitchFamily="18" charset="0"/>
                <a:cs typeface="Times New Roman" panose="02020603050405020304" pitchFamily="18" charset="0"/>
              </a:rPr>
              <a:t>CÁC CÂU HỎI ĐẶT </a:t>
            </a:r>
            <a:r>
              <a:rPr lang="en-US" b="1">
                <a:latin typeface="Times New Roman" panose="02020603050405020304" pitchFamily="18" charset="0"/>
                <a:cs typeface="Times New Roman" panose="02020603050405020304" pitchFamily="18" charset="0"/>
              </a:rPr>
              <a:t>RA NHẰM: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276421"/>
            <a:ext cx="7560840" cy="3880773"/>
          </a:xfrm>
        </p:spPr>
        <p:txBody>
          <a:bodyPr>
            <a:noAutofit/>
          </a:bodyPr>
          <a:lstStyle/>
          <a:p>
            <a:pPr algn="just"/>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oàn thể Dân Chúa lắng nghe những gì Chúa Thánh Thần đang nói với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cùng nhau lắng nghe Lời Chúa trong </a:t>
            </a:r>
            <a:r>
              <a:rPr lang="vi-VN" sz="3200">
                <a:latin typeface="Times New Roman" panose="02020603050405020304" pitchFamily="18" charset="0"/>
                <a:cs typeface="Times New Roman" panose="02020603050405020304" pitchFamily="18" charset="0"/>
              </a:rPr>
              <a:t>Kinh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r>
              <a:rPr lang="vi-VN" sz="3200" dirty="0">
                <a:latin typeface="Times New Roman" panose="02020603050405020304" pitchFamily="18" charset="0"/>
                <a:cs typeface="Times New Roman" panose="02020603050405020304" pitchFamily="18" charset="0"/>
              </a:rPr>
              <a:t>và Truyền thống của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lắng nghe nhau, đặc biệt là những người bên lề, phân định các dấu chỉ </a:t>
            </a:r>
            <a:r>
              <a:rPr lang="vi-VN" sz="3200">
                <a:latin typeface="Times New Roman" panose="02020603050405020304" pitchFamily="18" charset="0"/>
                <a:cs typeface="Times New Roman" panose="02020603050405020304" pitchFamily="18" charset="0"/>
              </a:rPr>
              <a:t>thời đại</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thúc đẩy về sự phân định, tham gia và đồng trách nhiệm, là nơi quy tụ mọi loại ân sủng khác nhau để phục vụ cho sứ mạng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938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2" y="476672"/>
            <a:ext cx="7488830" cy="1307232"/>
          </a:xfrm>
        </p:spPr>
        <p:txBody>
          <a:bodyPr/>
          <a:lstStyle/>
          <a:p>
            <a:r>
              <a:rPr lang="en-US" b="1" dirty="0">
                <a:latin typeface="Times New Roman" panose="02020603050405020304" pitchFamily="18" charset="0"/>
                <a:cs typeface="Times New Roman" panose="02020603050405020304" pitchFamily="18" charset="0"/>
              </a:rPr>
              <a:t>CÁC CÂU HỎI ĐẶT </a:t>
            </a:r>
            <a:r>
              <a:rPr lang="en-US" b="1">
                <a:latin typeface="Times New Roman" panose="02020603050405020304" pitchFamily="18" charset="0"/>
                <a:cs typeface="Times New Roman" panose="02020603050405020304" pitchFamily="18" charset="0"/>
              </a:rPr>
              <a:t>RA NHẰM: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080472"/>
            <a:ext cx="6840760"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Thúc đẩy hướng tới một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vi-VN" sz="3200" dirty="0">
                <a:latin typeface="Times New Roman" panose="02020603050405020304" pitchFamily="18" charset="0"/>
                <a:cs typeface="Times New Roman" panose="02020603050405020304" pitchFamily="18" charset="0"/>
              </a:rPr>
              <a:t> nảy nở niềm hy vọng , khơi dậy niềm tin, băng bó các vết thương, là tạo nên những mối tương quan </a:t>
            </a:r>
            <a:r>
              <a:rPr lang="en-US" sz="3200" dirty="0" err="1">
                <a:latin typeface="Times New Roman" panose="02020603050405020304" pitchFamily="18" charset="0"/>
                <a:cs typeface="Times New Roman" panose="02020603050405020304" pitchFamily="18" charset="0"/>
              </a:rPr>
              <a:t>tốt</a:t>
            </a:r>
            <a:r>
              <a:rPr lang="vi-VN" sz="3200" dirty="0">
                <a:latin typeface="Times New Roman" panose="02020603050405020304" pitchFamily="18" charset="0"/>
                <a:cs typeface="Times New Roman" panose="02020603050405020304" pitchFamily="18" charset="0"/>
              </a:rPr>
              <a:t>, là học hỏi lẫn nhau, tạo liên đới, thắp sáng tâm trí, là sưởi ấm cõi lòng và phục hồi sức mạnh để phục vụ </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L</a:t>
            </a:r>
            <a:r>
              <a:rPr lang="vi-VN" sz="3200" dirty="0">
                <a:latin typeface="Times New Roman" panose="02020603050405020304" pitchFamily="18" charset="0"/>
                <a:cs typeface="Times New Roman" panose="02020603050405020304" pitchFamily="18" charset="0"/>
              </a:rPr>
              <a:t>à một hành trình phát triển đích thực hướng tới sự hiệp thông và sứ mạng mà Thiên Chúa kêu gọi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a:t>
            </a:r>
            <a:r>
              <a:rPr lang="en-US" sz="320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6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8640"/>
            <a:ext cx="7346776" cy="731168"/>
          </a:xfrm>
        </p:spPr>
        <p:txBody>
          <a:bodyPr/>
          <a:lstStyle/>
          <a:p>
            <a:r>
              <a:rPr lang="en-US" b="1" dirty="0">
                <a:latin typeface="Times New Roman" panose="02020603050405020304" pitchFamily="18" charset="0"/>
                <a:cs typeface="Times New Roman" panose="02020603050405020304" pitchFamily="18" charset="0"/>
              </a:rPr>
              <a:t>MONG CHỜ</a:t>
            </a:r>
          </a:p>
        </p:txBody>
      </p:sp>
      <p:sp>
        <p:nvSpPr>
          <p:cNvPr id="3" name="Content Placeholder 2"/>
          <p:cNvSpPr>
            <a:spLocks noGrp="1"/>
          </p:cNvSpPr>
          <p:nvPr>
            <p:ph idx="1"/>
          </p:nvPr>
        </p:nvSpPr>
        <p:spPr>
          <a:xfrm>
            <a:off x="395538" y="908722"/>
            <a:ext cx="7560839"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Việc đồng hành này sẽ</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canh tân não trạng và cơ cấu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 </a:t>
            </a:r>
            <a:r>
              <a:rPr lang="vi-VN" sz="3200" dirty="0">
                <a:latin typeface="Times New Roman" panose="02020603050405020304" pitchFamily="18" charset="0"/>
                <a:cs typeface="Times New Roman" panose="02020603050405020304" pitchFamily="18" charset="0"/>
              </a:rPr>
              <a:t>để thực hiện lời Thiên Chúa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Việc lắng nghe toàn thể Dân Chúa sẽ giúp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r>
              <a:rPr lang="vi-VN" sz="3200" dirty="0">
                <a:latin typeface="Times New Roman" panose="02020603050405020304" pitchFamily="18" charset="0"/>
                <a:cs typeface="Times New Roman" panose="02020603050405020304" pitchFamily="18" charset="0"/>
              </a:rPr>
              <a:t>đưa ra các quyết định mục vụ phù hợp hết sức có thể với thánh ý Chúa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phục vụ cho cuộc đối thoại </a:t>
            </a:r>
            <a:r>
              <a:rPr lang="vi-VN" sz="3200">
                <a:latin typeface="Times New Roman" panose="02020603050405020304" pitchFamily="18" charset="0"/>
                <a:cs typeface="Times New Roman" panose="02020603050405020304" pitchFamily="18" charset="0"/>
              </a:rPr>
              <a:t>của </a:t>
            </a:r>
            <a:r>
              <a:rPr lang="en-US" sz="3200">
                <a:latin typeface="Times New Roman" panose="02020603050405020304" pitchFamily="18" charset="0"/>
                <a:cs typeface="Times New Roman" panose="02020603050405020304" pitchFamily="18" charset="0"/>
              </a:rPr>
              <a:t>Thiên Chúa </a:t>
            </a:r>
            <a:r>
              <a:rPr lang="vi-VN" sz="3200" dirty="0">
                <a:latin typeface="Times New Roman" panose="02020603050405020304" pitchFamily="18" charset="0"/>
                <a:cs typeface="Times New Roman" panose="02020603050405020304" pitchFamily="18" charset="0"/>
              </a:rPr>
              <a:t>với nhân loại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hướng tới một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r>
              <a:rPr lang="vi-VN" sz="3200" dirty="0">
                <a:latin typeface="Times New Roman" panose="02020603050405020304" pitchFamily="18" charset="0"/>
                <a:cs typeface="Times New Roman" panose="02020603050405020304" pitchFamily="18" charset="0"/>
              </a:rPr>
              <a:t>trổ sinh nhiều hoa trái hơn để làm cho </a:t>
            </a:r>
            <a:r>
              <a:rPr lang="vi-VN" sz="3200">
                <a:latin typeface="Times New Roman" panose="02020603050405020304" pitchFamily="18" charset="0"/>
                <a:cs typeface="Times New Roman" panose="02020603050405020304" pitchFamily="18" charset="0"/>
              </a:rPr>
              <a:t>Nước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rời </a:t>
            </a:r>
            <a:r>
              <a:rPr lang="vi-VN" sz="3200" dirty="0">
                <a:latin typeface="Times New Roman" panose="02020603050405020304" pitchFamily="18" charset="0"/>
                <a:cs typeface="Times New Roman" panose="02020603050405020304" pitchFamily="18" charset="0"/>
              </a:rPr>
              <a:t>mau đến.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2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617" y="836712"/>
            <a:ext cx="6347713" cy="1320800"/>
          </a:xfrm>
        </p:spPr>
        <p:txBody>
          <a:bodyPr/>
          <a:lstStyle/>
          <a:p>
            <a:r>
              <a:rPr lang="en-US" b="1" dirty="0">
                <a:latin typeface="Times New Roman" panose="02020603050405020304" pitchFamily="18" charset="0"/>
                <a:cs typeface="Times New Roman" panose="02020603050405020304" pitchFamily="18" charset="0"/>
              </a:rPr>
              <a:t>CHỦ ĐỀ CỦA THĐGM 16</a:t>
            </a:r>
          </a:p>
        </p:txBody>
      </p:sp>
      <p:pic>
        <p:nvPicPr>
          <p:cNvPr id="4" name="image1.jpg" descr="D:\Văn phòng\tài liệu phải dịch\Sinod\image\hình 2.jpg"/>
          <p:cNvPicPr>
            <a:picLocks noGrp="1"/>
          </p:cNvPicPr>
          <p:nvPr>
            <p:ph idx="1"/>
          </p:nvPr>
        </p:nvPicPr>
        <p:blipFill>
          <a:blip r:embed="rId2"/>
          <a:stretch>
            <a:fillRect/>
          </a:stretch>
        </p:blipFill>
        <p:spPr>
          <a:xfrm>
            <a:off x="1168456" y="1844824"/>
            <a:ext cx="5347760" cy="4364755"/>
          </a:xfrm>
          <a:prstGeom prst="rect">
            <a:avLst/>
          </a:prstGeom>
          <a:ln/>
        </p:spPr>
      </p:pic>
    </p:spTree>
    <p:extLst>
      <p:ext uri="{BB962C8B-B14F-4D97-AF65-F5344CB8AC3E}">
        <p14:creationId xmlns:p14="http://schemas.microsoft.com/office/powerpoint/2010/main" val="24446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7DFF-7426-4205-B901-9570F6CB93EF}"/>
              </a:ext>
            </a:extLst>
          </p:cNvPr>
          <p:cNvSpPr>
            <a:spLocks noGrp="1"/>
          </p:cNvSpPr>
          <p:nvPr>
            <p:ph type="title"/>
          </p:nvPr>
        </p:nvSpPr>
        <p:spPr>
          <a:xfrm>
            <a:off x="1979712" y="6309320"/>
            <a:ext cx="7202761" cy="1307232"/>
          </a:xfrm>
        </p:spPr>
        <p:txBody>
          <a:bodyPr>
            <a:normAutofit/>
          </a:bodyPr>
          <a:lstStyle/>
          <a:p>
            <a:r>
              <a:rPr lang="en-US" sz="2800" i="1">
                <a:latin typeface="Times New Roman" panose="02020603050405020304" pitchFamily="18" charset="0"/>
                <a:cs typeface="Times New Roman" panose="02020603050405020304" pitchFamily="18" charset="0"/>
              </a:rPr>
              <a:t>Icon chính thức của THĐGM 16</a:t>
            </a:r>
          </a:p>
        </p:txBody>
      </p:sp>
      <p:pic>
        <p:nvPicPr>
          <p:cNvPr id="5" name="Content Placeholder 4">
            <a:extLst>
              <a:ext uri="{FF2B5EF4-FFF2-40B4-BE49-F238E27FC236}">
                <a16:creationId xmlns:a16="http://schemas.microsoft.com/office/drawing/2014/main" id="{85720DB2-9C97-4C3D-92A6-618AFFF28C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656692"/>
            <a:ext cx="5544616" cy="5544616"/>
          </a:xfrm>
        </p:spPr>
      </p:pic>
    </p:spTree>
    <p:extLst>
      <p:ext uri="{BB962C8B-B14F-4D97-AF65-F5344CB8AC3E}">
        <p14:creationId xmlns:p14="http://schemas.microsoft.com/office/powerpoint/2010/main" val="320737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2" y="235992"/>
            <a:ext cx="6635427" cy="1320800"/>
          </a:xfrm>
        </p:spPr>
        <p:txBody>
          <a:bodyPr/>
          <a:lstStyle/>
          <a:p>
            <a:r>
              <a:rPr lang="en-US" b="1" dirty="0" err="1">
                <a:latin typeface="Times New Roman" panose="02020603050405020304" pitchFamily="18" charset="0"/>
                <a:cs typeface="Times New Roman" panose="02020603050405020304" pitchFamily="18" charset="0"/>
              </a:rPr>
              <a:t>Hiệp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841574"/>
            <a:ext cx="7992888" cy="4819674"/>
          </a:xfrm>
        </p:spPr>
        <p:txBody>
          <a:bodyPr>
            <a:noAutofit/>
          </a:bodyPr>
          <a:lstStyle/>
          <a:p>
            <a:pPr algn="just"/>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q</a:t>
            </a:r>
            <a:r>
              <a:rPr lang="vi-VN" sz="3200" dirty="0">
                <a:latin typeface="Times New Roman" panose="02020603050405020304" pitchFamily="18" charset="0"/>
                <a:cs typeface="Times New Roman" panose="02020603050405020304" pitchFamily="18" charset="0"/>
              </a:rPr>
              <a:t>uy tụ chúng ta lại với nhau như những dân khác biệt nhưng cùng một đức tin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hiệp nhất </a:t>
            </a:r>
            <a:r>
              <a:rPr lang="vi-VN" sz="3200">
                <a:latin typeface="Times New Roman" panose="02020603050405020304" pitchFamily="18" charset="0"/>
                <a:cs typeface="Times New Roman" panose="02020603050405020304" pitchFamily="18" charset="0"/>
              </a:rPr>
              <a:t>của T</a:t>
            </a:r>
            <a:r>
              <a:rPr lang="en-US" sz="3200">
                <a:latin typeface="Times New Roman" panose="02020603050405020304" pitchFamily="18" charset="0"/>
                <a:cs typeface="Times New Roman" panose="02020603050405020304" pitchFamily="18" charset="0"/>
              </a:rPr>
              <a:t>hiên Chúa</a:t>
            </a:r>
            <a:r>
              <a:rPr lang="vi-VN" sz="3200">
                <a:latin typeface="Times New Roman" panose="02020603050405020304" pitchFamily="18" charset="0"/>
                <a:cs typeface="Times New Roman" panose="02020603050405020304" pitchFamily="18" charset="0"/>
              </a:rPr>
              <a:t> Ba Ngôi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Chúa Kitô hòa giải chúng ta với Chúa Cha và liên kết chúng ta với nhau trong </a:t>
            </a:r>
            <a:r>
              <a:rPr lang="vi-VN" sz="3200">
                <a:latin typeface="Times New Roman" panose="02020603050405020304" pitchFamily="18" charset="0"/>
                <a:cs typeface="Times New Roman" panose="02020603050405020304" pitchFamily="18" charset="0"/>
              </a:rPr>
              <a:t>Chúa T</a:t>
            </a:r>
            <a:r>
              <a:rPr lang="en-US" sz="3200">
                <a:latin typeface="Times New Roman" panose="02020603050405020304" pitchFamily="18" charset="0"/>
                <a:cs typeface="Times New Roman" panose="02020603050405020304" pitchFamily="18" charset="0"/>
              </a:rPr>
              <a:t>hánh Thần</a:t>
            </a:r>
            <a:r>
              <a:rPr lang="vi-VN" sz="320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Nhờ</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việc lắng </a:t>
            </a:r>
            <a:r>
              <a:rPr lang="vi-VN" sz="3200">
                <a:latin typeface="Times New Roman" panose="02020603050405020304" pitchFamily="18" charset="0"/>
                <a:cs typeface="Times New Roman" panose="02020603050405020304" pitchFamily="18" charset="0"/>
              </a:rPr>
              <a:t>nghe L</a:t>
            </a:r>
            <a:r>
              <a:rPr lang="en-US" sz="3200">
                <a:latin typeface="Times New Roman" panose="02020603050405020304" pitchFamily="18" charset="0"/>
                <a:cs typeface="Times New Roman" panose="02020603050405020304" pitchFamily="18" charset="0"/>
              </a:rPr>
              <a:t>ời Chúa</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qua Truyền </a:t>
            </a:r>
            <a:r>
              <a:rPr lang="vi-VN" sz="3200">
                <a:latin typeface="Times New Roman" panose="02020603050405020304" pitchFamily="18" charset="0"/>
                <a:cs typeface="Times New Roman" panose="02020603050405020304" pitchFamily="18" charset="0"/>
              </a:rPr>
              <a:t>thống H</a:t>
            </a:r>
            <a:r>
              <a:rPr lang="en-US" sz="3200">
                <a:latin typeface="Times New Roman" panose="02020603050405020304" pitchFamily="18" charset="0"/>
                <a:cs typeface="Times New Roman" panose="02020603050405020304" pitchFamily="18" charset="0"/>
              </a:rPr>
              <a:t>ội Thánh</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được bén rễ sâu vào </a:t>
            </a:r>
            <a:r>
              <a:rPr lang="vi-VN" sz="3200" dirty="0">
                <a:solidFill>
                  <a:schemeClr val="accent5"/>
                </a:solidFill>
                <a:latin typeface="Times New Roman" panose="02020603050405020304" pitchFamily="18" charset="0"/>
                <a:cs typeface="Times New Roman" panose="02020603050405020304" pitchFamily="18" charset="0"/>
              </a:rPr>
              <a:t>cảm thức đức tin</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Tất cả đều có vai trò của mình trong việc biện phân và thực hiện ý Chúa dành cho Dân Ngài.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6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37" y="116632"/>
            <a:ext cx="6347713" cy="1320800"/>
          </a:xfrm>
        </p:spPr>
        <p:txBody>
          <a:bodyPr/>
          <a:lstStyle/>
          <a:p>
            <a:r>
              <a:rPr lang="en-US" b="1" dirty="0" err="1">
                <a:latin typeface="Times New Roman" panose="02020603050405020304" pitchFamily="18" charset="0"/>
                <a:cs typeface="Times New Roman" panose="02020603050405020304" pitchFamily="18" charset="0"/>
              </a:rPr>
              <a:t>Tham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692696"/>
            <a:ext cx="7632848" cy="4819674"/>
          </a:xfrm>
        </p:spPr>
        <p:txBody>
          <a:bodyPr>
            <a:noAutofit/>
          </a:bodyPr>
          <a:lstStyle/>
          <a:p>
            <a:pPr algn="just"/>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Dân Chúa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dấn thân vào cuộc thao luyện lắng nghe nhau cách chân thành và tôn trọng. </a:t>
            </a:r>
            <a:r>
              <a:rPr lang="en-US" sz="3200" dirty="0">
                <a:latin typeface="Times New Roman" panose="02020603050405020304" pitchFamily="18" charset="0"/>
                <a:cs typeface="Times New Roman" panose="02020603050405020304" pitchFamily="18" charset="0"/>
              </a:rPr>
              <a:t>L</a:t>
            </a:r>
            <a:r>
              <a:rPr lang="vi-VN" sz="3200" dirty="0">
                <a:latin typeface="Times New Roman" panose="02020603050405020304" pitchFamily="18" charset="0"/>
                <a:cs typeface="Times New Roman" panose="02020603050405020304" pitchFamily="18" charset="0"/>
              </a:rPr>
              <a:t>ắng nghe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cùng nhau lắng nghe </a:t>
            </a:r>
            <a:r>
              <a:rPr lang="vi-VN" sz="3200">
                <a:latin typeface="Times New Roman" panose="02020603050405020304" pitchFamily="18" charset="0"/>
                <a:cs typeface="Times New Roman" panose="02020603050405020304" pitchFamily="18" charset="0"/>
              </a:rPr>
              <a:t>Chúa T</a:t>
            </a:r>
            <a:r>
              <a:rPr lang="en-US" sz="3200">
                <a:latin typeface="Times New Roman" panose="02020603050405020304" pitchFamily="18" charset="0"/>
                <a:cs typeface="Times New Roman" panose="02020603050405020304" pitchFamily="18" charset="0"/>
              </a:rPr>
              <a:t>hánh Thần</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tín hữu đều có đủ tư cách, được kêu gọi để phục vụ lẫn nhau </a:t>
            </a:r>
            <a:r>
              <a:rPr lang="en-US" sz="3200" dirty="0" err="1">
                <a:latin typeface="Times New Roman" panose="02020603050405020304" pitchFamily="18" charset="0"/>
                <a:cs typeface="Times New Roman" panose="02020603050405020304" pitchFamily="18" charset="0"/>
              </a:rPr>
              <a:t>nhờ</a:t>
            </a:r>
            <a:r>
              <a:rPr lang="vi-VN" sz="3200" dirty="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Chúa T</a:t>
            </a:r>
            <a:r>
              <a:rPr lang="en-US" sz="3200">
                <a:latin typeface="Times New Roman" panose="02020603050405020304" pitchFamily="18" charset="0"/>
                <a:cs typeface="Times New Roman" panose="02020603050405020304" pitchFamily="18" charset="0"/>
              </a:rPr>
              <a:t>hánh Thần, </a:t>
            </a:r>
            <a:r>
              <a:rPr lang="vi-VN" sz="3200" dirty="0">
                <a:latin typeface="Times New Roman" panose="02020603050405020304" pitchFamily="18" charset="0"/>
                <a:cs typeface="Times New Roman" panose="02020603050405020304" pitchFamily="18" charset="0"/>
              </a:rPr>
              <a:t>cùng nhau cầu nguyện, lắng nghe, phân tích, đối thoại, biện phân và góp ý cho việc đưa ra các quyết định mục vụ phù hợp hết sức có thể với ý muốn của Chúa</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873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9" y="301493"/>
            <a:ext cx="6347713" cy="731168"/>
          </a:xfrm>
        </p:spPr>
        <p:txBody>
          <a:bodyPr/>
          <a:lstStyle/>
          <a:p>
            <a:r>
              <a:rPr lang="en-US" dirty="0" err="1">
                <a:latin typeface="Times New Roman" panose="02020603050405020304" pitchFamily="18" charset="0"/>
                <a:cs typeface="Times New Roman" panose="02020603050405020304" pitchFamily="18" charset="0"/>
              </a:rPr>
              <a:t>Sứ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060397"/>
            <a:ext cx="7634810" cy="3880773"/>
          </a:xfrm>
        </p:spPr>
        <p:txBody>
          <a:bodyPr>
            <a:noAutofit/>
          </a:bodyPr>
          <a:lstStyle/>
          <a:p>
            <a:pPr algn="just"/>
            <a:r>
              <a:rPr lang="vi-VN" sz="3200">
                <a:latin typeface="Times New Roman" panose="02020603050405020304" pitchFamily="18" charset="0"/>
                <a:cs typeface="Times New Roman" panose="02020603050405020304" pitchFamily="18" charset="0"/>
              </a:rPr>
              <a:t>H</a:t>
            </a:r>
            <a:r>
              <a:rPr lang="en-US" sz="3200">
                <a:latin typeface="Times New Roman" panose="02020603050405020304" pitchFamily="18" charset="0"/>
                <a:cs typeface="Times New Roman" panose="02020603050405020304" pitchFamily="18" charset="0"/>
              </a:rPr>
              <a:t>ội Thánh</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hiện hữu để loan </a:t>
            </a:r>
            <a:r>
              <a:rPr lang="vi-VN" sz="3200">
                <a:latin typeface="Times New Roman" panose="02020603050405020304" pitchFamily="18" charset="0"/>
                <a:cs typeface="Times New Roman" panose="02020603050405020304" pitchFamily="18" charset="0"/>
              </a:rPr>
              <a:t>báo T</a:t>
            </a:r>
            <a:r>
              <a:rPr lang="en-US" sz="3200">
                <a:latin typeface="Times New Roman" panose="02020603050405020304" pitchFamily="18" charset="0"/>
                <a:cs typeface="Times New Roman" panose="02020603050405020304" pitchFamily="18" charset="0"/>
              </a:rPr>
              <a:t>in Mừng,</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không bao giờ được phép tập trung vào </a:t>
            </a:r>
            <a:r>
              <a:rPr lang="vi-VN" sz="3200">
                <a:latin typeface="Times New Roman" panose="02020603050405020304" pitchFamily="18" charset="0"/>
                <a:cs typeface="Times New Roman" panose="02020603050405020304" pitchFamily="18" charset="0"/>
              </a:rPr>
              <a:t>chính mình</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Sứ mạng của chúng ta là làm chứng cho tình yêu Thiên Chúa giữa thế giới</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Tiến trình hiệp hành giúp </a:t>
            </a:r>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r>
              <a:rPr lang="vi-VN" sz="3200" dirty="0">
                <a:latin typeface="Times New Roman" panose="02020603050405020304" pitchFamily="18" charset="0"/>
                <a:cs typeface="Times New Roman" panose="02020603050405020304" pitchFamily="18" charset="0"/>
              </a:rPr>
              <a:t>làm chứng </a:t>
            </a:r>
            <a:r>
              <a:rPr lang="vi-VN" sz="3200">
                <a:latin typeface="Times New Roman" panose="02020603050405020304" pitchFamily="18" charset="0"/>
                <a:cs typeface="Times New Roman" panose="02020603050405020304" pitchFamily="18" charset="0"/>
              </a:rPr>
              <a:t>cho </a:t>
            </a:r>
            <a:r>
              <a:rPr lang="en-US" sz="3200">
                <a:latin typeface="Times New Roman" panose="02020603050405020304" pitchFamily="18" charset="0"/>
                <a:cs typeface="Times New Roman" panose="02020603050405020304" pitchFamily="18" charset="0"/>
              </a:rPr>
              <a:t>Tin Mừng </a:t>
            </a:r>
            <a:r>
              <a:rPr lang="vi-VN" sz="3200" dirty="0">
                <a:latin typeface="Times New Roman" panose="02020603050405020304" pitchFamily="18" charset="0"/>
                <a:cs typeface="Times New Roman" panose="02020603050405020304" pitchFamily="18" charset="0"/>
              </a:rPr>
              <a:t>cách hữu hiệu hơn, đặc biệt với những người sống ở vùng ngoại vi của thế giới</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như nắm men làm cho nước Thiên Chúa mau đến.</a:t>
            </a:r>
          </a:p>
          <a:p>
            <a:pPr algn="just"/>
            <a:endParaRPr lang="vi-VN"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48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63733"/>
            <a:ext cx="9721080" cy="665069"/>
          </a:xfrm>
        </p:spPr>
        <p:txBody>
          <a:bodyPr/>
          <a:lstStyle/>
          <a:p>
            <a:r>
              <a:rPr lang="en-US" b="1" dirty="0">
                <a:solidFill>
                  <a:srgbClr val="00B050"/>
                </a:solidFill>
                <a:latin typeface="Times New Roman" panose="02020603050405020304" pitchFamily="18" charset="0"/>
                <a:cs typeface="Times New Roman" panose="02020603050405020304" pitchFamily="18" charset="0"/>
              </a:rPr>
              <a:t>KINH </a:t>
            </a:r>
            <a:r>
              <a:rPr lang="en-US" b="1">
                <a:solidFill>
                  <a:srgbClr val="00B050"/>
                </a:solidFill>
                <a:latin typeface="Times New Roman" panose="02020603050405020304" pitchFamily="18" charset="0"/>
                <a:cs typeface="Times New Roman" panose="02020603050405020304" pitchFamily="18" charset="0"/>
              </a:rPr>
              <a:t>NGHIỆM Ở CẤP </a:t>
            </a:r>
            <a:r>
              <a:rPr lang="en-US" b="1" dirty="0">
                <a:solidFill>
                  <a:srgbClr val="00B050"/>
                </a:solidFill>
                <a:latin typeface="Times New Roman" panose="02020603050405020304" pitchFamily="18" charset="0"/>
                <a:cs typeface="Times New Roman" panose="02020603050405020304" pitchFamily="18" charset="0"/>
              </a:rPr>
              <a:t>ĐỊA PHƯƠNG</a:t>
            </a:r>
          </a:p>
        </p:txBody>
      </p:sp>
      <p:sp>
        <p:nvSpPr>
          <p:cNvPr id="3" name="Content Placeholder 2"/>
          <p:cNvSpPr>
            <a:spLocks noGrp="1"/>
          </p:cNvSpPr>
          <p:nvPr>
            <p:ph idx="1"/>
          </p:nvPr>
        </p:nvSpPr>
        <p:spPr>
          <a:xfrm>
            <a:off x="251522" y="1780477"/>
            <a:ext cx="7202761"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Giai đoạn đầu tiên của Tiến trình hiệp hành là giai đoạn lắng nghe trong các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 </a:t>
            </a:r>
            <a:r>
              <a:rPr lang="vi-VN" sz="3200" dirty="0">
                <a:latin typeface="Times New Roman" panose="02020603050405020304" pitchFamily="18" charset="0"/>
                <a:cs typeface="Times New Roman" panose="02020603050405020304" pitchFamily="18" charset="0"/>
              </a:rPr>
              <a:t>địa phương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từ ngày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17/10/2021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ngày 15/8/2022.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Mục đích</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thúc đẩy tiến trình thỉnh ý trên diện rộng để thu thập kho kinh nghiệm sống tinh thần hiệp hành từ các mục tử và tín hữu tại tất cả các cấp độ của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 </a:t>
            </a:r>
            <a:r>
              <a:rPr lang="vi-VN" sz="3200" dirty="0">
                <a:latin typeface="Times New Roman" panose="02020603050405020304" pitchFamily="18" charset="0"/>
                <a:cs typeface="Times New Roman" panose="02020603050405020304" pitchFamily="18" charset="0"/>
              </a:rPr>
              <a:t>[địa phương]</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5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1" y="517517"/>
            <a:ext cx="6347713" cy="731168"/>
          </a:xfrm>
        </p:spPr>
        <p:txBody>
          <a:bodyPr/>
          <a:lstStyle/>
          <a:p>
            <a:r>
              <a:rPr lang="en-US" b="1" dirty="0" err="1">
                <a:latin typeface="Times New Roman" panose="02020603050405020304" pitchFamily="18" charset="0"/>
                <a:cs typeface="Times New Roman" panose="02020603050405020304" pitchFamily="18" charset="0"/>
              </a:rPr>
              <a:t>Thỉnh</a:t>
            </a:r>
            <a:r>
              <a:rPr lang="en-US" b="1" dirty="0">
                <a:latin typeface="Times New Roman" panose="02020603050405020304" pitchFamily="18" charset="0"/>
                <a:cs typeface="Times New Roman" panose="02020603050405020304" pitchFamily="18" charset="0"/>
              </a:rPr>
              <a:t> ý </a:t>
            </a:r>
            <a:r>
              <a:rPr lang="en-US" b="1" err="1">
                <a:latin typeface="Times New Roman" panose="02020603050405020304" pitchFamily="18" charset="0"/>
                <a:cs typeface="Times New Roman" panose="02020603050405020304" pitchFamily="18" charset="0"/>
              </a:rPr>
              <a:t>thế</a:t>
            </a:r>
            <a:r>
              <a:rPr lang="en-US" b="1">
                <a:latin typeface="Times New Roman" panose="02020603050405020304" pitchFamily="18" charset="0"/>
                <a:cs typeface="Times New Roman" panose="02020603050405020304" pitchFamily="18" charset="0"/>
              </a:rPr>
              <a:t> nào?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1569" y="1484786"/>
            <a:ext cx="7922841" cy="3880773"/>
          </a:xfrm>
        </p:spPr>
        <p:txBody>
          <a:bodyPr>
            <a:noAutofit/>
          </a:bodyPr>
          <a:lstStyle/>
          <a:p>
            <a:pPr algn="just"/>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ác cuộc thỉnh ý, do giám mục điều phối, được triển khai đến “các linh mục, phó tế</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vi-VN" sz="3200" dirty="0">
                <a:latin typeface="Times New Roman" panose="02020603050405020304" pitchFamily="18" charset="0"/>
                <a:cs typeface="Times New Roman" panose="02020603050405020304" pitchFamily="18" charset="0"/>
              </a:rPr>
              <a:t> và giáo dân trong các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a:t>
            </a:r>
            <a:r>
              <a:rPr lang="en-US" sz="3200" dirty="0">
                <a:latin typeface="Times New Roman" panose="02020603050405020304" pitchFamily="18" charset="0"/>
                <a:cs typeface="Times New Roman" panose="02020603050405020304" pitchFamily="18" charset="0"/>
              </a:rPr>
              <a:t>. </a:t>
            </a:r>
          </a:p>
          <a:p>
            <a:pPr algn="just"/>
            <a:r>
              <a:rPr lang="vi-VN" sz="3200" dirty="0">
                <a:latin typeface="Times New Roman" panose="02020603050405020304" pitchFamily="18" charset="0"/>
                <a:cs typeface="Times New Roman" panose="02020603050405020304" pitchFamily="18" charset="0"/>
              </a:rPr>
              <a:t>Đặc biệt yêu cầu sự đóng góp của các tổ chức và hội </a:t>
            </a:r>
            <a:r>
              <a:rPr lang="vi-VN" sz="3200">
                <a:latin typeface="Times New Roman" panose="02020603050405020304" pitchFamily="18" charset="0"/>
                <a:cs typeface="Times New Roman" panose="02020603050405020304" pitchFamily="18" charset="0"/>
              </a:rPr>
              <a:t>đoàn</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nhất </a:t>
            </a:r>
            <a:r>
              <a:rPr lang="vi-VN" sz="3200" dirty="0">
                <a:latin typeface="Times New Roman" panose="02020603050405020304" pitchFamily="18" charset="0"/>
                <a:cs typeface="Times New Roman" panose="02020603050405020304" pitchFamily="18" charset="0"/>
              </a:rPr>
              <a:t>là của hội đồng linh mục và hội đồng mục vụ</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a:t>
            </a:r>
            <a:r>
              <a:rPr lang="vi-VN" sz="3200" dirty="0">
                <a:solidFill>
                  <a:schemeClr val="accent5"/>
                </a:solidFill>
                <a:latin typeface="Times New Roman" panose="02020603050405020304" pitchFamily="18" charset="0"/>
                <a:cs typeface="Times New Roman" panose="02020603050405020304" pitchFamily="18" charset="0"/>
              </a:rPr>
              <a:t>Giáo hội hiệp </a:t>
            </a:r>
            <a:r>
              <a:rPr lang="vi-VN" sz="3200">
                <a:solidFill>
                  <a:schemeClr val="accent5"/>
                </a:solidFill>
                <a:latin typeface="Times New Roman" panose="02020603050405020304" pitchFamily="18" charset="0"/>
                <a:cs typeface="Times New Roman" panose="02020603050405020304" pitchFamily="18" charset="0"/>
              </a:rPr>
              <a:t>hành”. </a:t>
            </a:r>
            <a:endParaRPr lang="en-US" sz="3200" dirty="0">
              <a:solidFill>
                <a:schemeClr val="accent5"/>
              </a:solidFill>
              <a:latin typeface="Times New Roman" panose="02020603050405020304" pitchFamily="18" charset="0"/>
              <a:cs typeface="Times New Roman" panose="02020603050405020304" pitchFamily="18" charset="0"/>
            </a:endParaRPr>
          </a:p>
          <a:p>
            <a:pPr algn="just"/>
            <a:r>
              <a:rPr lang="en-US" sz="3200" err="1">
                <a:latin typeface="Times New Roman" panose="02020603050405020304" pitchFamily="18" charset="0"/>
                <a:cs typeface="Times New Roman" panose="02020603050405020304" pitchFamily="18" charset="0"/>
              </a:rPr>
              <a:t>Mọi</a:t>
            </a:r>
            <a:r>
              <a:rPr lang="en-US" sz="3200">
                <a:latin typeface="Times New Roman" panose="02020603050405020304" pitchFamily="18" charset="0"/>
                <a:cs typeface="Times New Roman" panose="02020603050405020304" pitchFamily="18" charset="0"/>
              </a:rPr>
              <a:t> người </a:t>
            </a:r>
            <a:r>
              <a:rPr lang="vi-VN" sz="3200">
                <a:latin typeface="Times New Roman" panose="02020603050405020304" pitchFamily="18" charset="0"/>
                <a:cs typeface="Times New Roman" panose="02020603050405020304" pitchFamily="18" charset="0"/>
              </a:rPr>
              <a:t>được </a:t>
            </a:r>
            <a:r>
              <a:rPr lang="vi-VN" sz="3200" dirty="0">
                <a:latin typeface="Times New Roman" panose="02020603050405020304" pitchFamily="18" charset="0"/>
                <a:cs typeface="Times New Roman" panose="02020603050405020304" pitchFamily="18" charset="0"/>
              </a:rPr>
              <a:t>lên tiếng nói, chứ không chỉ những người có vai </a:t>
            </a:r>
            <a:r>
              <a:rPr lang="en-US" sz="3200" dirty="0" err="1">
                <a:latin typeface="Times New Roman" panose="02020603050405020304" pitchFamily="18" charset="0"/>
                <a:cs typeface="Times New Roman" panose="02020603050405020304" pitchFamily="18" charset="0"/>
              </a:rPr>
              <a:t>vế</a:t>
            </a:r>
            <a:r>
              <a:rPr lang="vi-VN" sz="3200" dirty="0">
                <a:latin typeface="Times New Roman" panose="02020603050405020304" pitchFamily="18" charset="0"/>
                <a:cs typeface="Times New Roman" panose="02020603050405020304" pitchFamily="18" charset="0"/>
              </a:rPr>
              <a:t> trong các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a:t>
            </a:r>
            <a:r>
              <a:rPr lang="vi-VN"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212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BF34-7EC9-2C40-BF9E-8D5FBB5264AF}"/>
              </a:ext>
            </a:extLst>
          </p:cNvPr>
          <p:cNvSpPr>
            <a:spLocks noGrp="1"/>
          </p:cNvSpPr>
          <p:nvPr>
            <p:ph type="title"/>
          </p:nvPr>
        </p:nvSpPr>
        <p:spPr/>
        <p:txBody>
          <a:bodyPr/>
          <a:lstStyle/>
          <a:p>
            <a:r>
              <a:rPr lang="en-VN" b="1" dirty="0">
                <a:latin typeface="Times New Roman" panose="02020603050405020304" pitchFamily="18" charset="0"/>
                <a:cs typeface="Times New Roman" panose="02020603050405020304" pitchFamily="18" charset="0"/>
              </a:rPr>
              <a:t>I. GIỚI THIỆU CHUNG</a:t>
            </a:r>
          </a:p>
        </p:txBody>
      </p:sp>
      <p:pic>
        <p:nvPicPr>
          <p:cNvPr id="4" name="Picture 3">
            <a:extLst>
              <a:ext uri="{FF2B5EF4-FFF2-40B4-BE49-F238E27FC236}">
                <a16:creationId xmlns:a16="http://schemas.microsoft.com/office/drawing/2014/main" id="{AF5D238C-6E89-474C-B6E0-50AA24A8B9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476672"/>
            <a:ext cx="6858000" cy="6858000"/>
          </a:xfrm>
          <a:prstGeom prst="rect">
            <a:avLst/>
          </a:prstGeom>
        </p:spPr>
      </p:pic>
    </p:spTree>
    <p:extLst>
      <p:ext uri="{BB962C8B-B14F-4D97-AF65-F5344CB8AC3E}">
        <p14:creationId xmlns:p14="http://schemas.microsoft.com/office/powerpoint/2010/main" val="60854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3" y="456597"/>
            <a:ext cx="6347713" cy="576064"/>
          </a:xfrm>
        </p:spPr>
        <p:txBody>
          <a:bodyPr>
            <a:noAutofit/>
          </a:bodyPr>
          <a:lstStyle/>
          <a:p>
            <a:r>
              <a:rPr lang="en-US" b="1" dirty="0" err="1">
                <a:latin typeface="Times New Roman" panose="02020603050405020304" pitchFamily="18" charset="0"/>
                <a:cs typeface="Times New Roman" panose="02020603050405020304" pitchFamily="18" charset="0"/>
              </a:rPr>
              <a:t>Chú</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trọng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2" y="1132405"/>
            <a:ext cx="7346777" cy="3880773"/>
          </a:xfrm>
        </p:spPr>
        <p:txBody>
          <a:bodyPr>
            <a:noAutofit/>
          </a:bodyPr>
          <a:lstStyle/>
          <a:p>
            <a:pPr algn="just"/>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ìm cách tiếp cận để thu hút được nhiều người nhất có thể, nhất là những người ở ngoại vi, thường bị loại trừ và </a:t>
            </a:r>
            <a:r>
              <a:rPr lang="vi-VN" sz="3200">
                <a:latin typeface="Times New Roman" panose="02020603050405020304" pitchFamily="18" charset="0"/>
                <a:cs typeface="Times New Roman" panose="02020603050405020304" pitchFamily="18" charset="0"/>
              </a:rPr>
              <a:t>quên lãng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Bảo đảm cho các bản đúc kết từ cấp giáo phận có được những thực tại </a:t>
            </a:r>
            <a:r>
              <a:rPr lang="vi-VN" sz="3200" dirty="0">
                <a:solidFill>
                  <a:schemeClr val="accent5"/>
                </a:solidFill>
                <a:latin typeface="Times New Roman" panose="02020603050405020304" pitchFamily="18" charset="0"/>
                <a:cs typeface="Times New Roman" panose="02020603050405020304" pitchFamily="18" charset="0"/>
              </a:rPr>
              <a:t>có thật </a:t>
            </a:r>
            <a:r>
              <a:rPr lang="vi-VN" sz="3200" dirty="0">
                <a:latin typeface="Times New Roman" panose="02020603050405020304" pitchFamily="18" charset="0"/>
                <a:cs typeface="Times New Roman" panose="02020603050405020304" pitchFamily="18" charset="0"/>
              </a:rPr>
              <a:t>và kinh nghiệm sống của </a:t>
            </a:r>
            <a:r>
              <a:rPr lang="vi-VN" sz="3200">
                <a:latin typeface="Times New Roman" panose="02020603050405020304" pitchFamily="18" charset="0"/>
                <a:cs typeface="Times New Roman" panose="02020603050405020304" pitchFamily="18" charset="0"/>
              </a:rPr>
              <a:t>Dân Chúa</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M</a:t>
            </a:r>
            <a:r>
              <a:rPr lang="vi-VN" sz="3200" dirty="0">
                <a:latin typeface="Times New Roman" panose="02020603050405020304" pitchFamily="18" charset="0"/>
                <a:cs typeface="Times New Roman" panose="02020603050405020304" pitchFamily="18" charset="0"/>
              </a:rPr>
              <a:t>ọi thực hành lắng nghe cấp địa phương phải được hướng dẫn bởi nguyên lý </a:t>
            </a:r>
            <a:r>
              <a:rPr lang="vi-VN" sz="3200" dirty="0">
                <a:solidFill>
                  <a:schemeClr val="accent5"/>
                </a:solidFill>
                <a:latin typeface="Times New Roman" panose="02020603050405020304" pitchFamily="18" charset="0"/>
                <a:cs typeface="Times New Roman" panose="02020603050405020304" pitchFamily="18" charset="0"/>
              </a:rPr>
              <a:t>hiệp thông, tham gia và sứ vụ</a:t>
            </a:r>
            <a:r>
              <a:rPr lang="en-US" sz="3200" dirty="0">
                <a:solidFill>
                  <a:schemeClr val="accent5"/>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856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7274767" cy="1379240"/>
          </a:xfrm>
        </p:spPr>
        <p:txBody>
          <a:bodyPr>
            <a:normAutofit fontScale="90000"/>
          </a:bodyPr>
          <a:lstStyle/>
          <a:p>
            <a:r>
              <a:rPr lang="vi-VN" sz="4000" b="1" dirty="0">
                <a:solidFill>
                  <a:schemeClr val="accent1">
                    <a:lumMod val="60000"/>
                    <a:lumOff val="40000"/>
                  </a:schemeClr>
                </a:solidFill>
                <a:latin typeface="Times New Roman" panose="02020603050405020304" pitchFamily="18" charset="0"/>
                <a:cs typeface="Times New Roman" panose="02020603050405020304" pitchFamily="18" charset="0"/>
              </a:rPr>
              <a:t>Việc triển khai Tiến trình hiệp </a:t>
            </a:r>
            <a:r>
              <a:rPr lang="vi-VN" sz="4000" b="1">
                <a:solidFill>
                  <a:schemeClr val="accent1">
                    <a:lumMod val="60000"/>
                    <a:lumOff val="40000"/>
                  </a:schemeClr>
                </a:solidFill>
                <a:latin typeface="Times New Roman" panose="02020603050405020304" pitchFamily="18" charset="0"/>
                <a:cs typeface="Times New Roman" panose="02020603050405020304" pitchFamily="18" charset="0"/>
              </a:rPr>
              <a:t>hành cấp</a:t>
            </a:r>
            <a:r>
              <a:rPr lang="en-US" sz="4000" b="1">
                <a:solidFill>
                  <a:schemeClr val="accent1">
                    <a:lumMod val="60000"/>
                    <a:lumOff val="40000"/>
                  </a:schemeClr>
                </a:solidFill>
                <a:latin typeface="Times New Roman" panose="02020603050405020304" pitchFamily="18" charset="0"/>
                <a:cs typeface="Times New Roman" panose="02020603050405020304" pitchFamily="18" charset="0"/>
              </a:rPr>
              <a:t> </a:t>
            </a:r>
            <a:r>
              <a:rPr lang="vi-VN" sz="4000" b="1">
                <a:solidFill>
                  <a:schemeClr val="accent1">
                    <a:lumMod val="60000"/>
                    <a:lumOff val="40000"/>
                  </a:schemeClr>
                </a:solidFill>
                <a:latin typeface="Times New Roman" panose="02020603050405020304" pitchFamily="18" charset="0"/>
                <a:cs typeface="Times New Roman" panose="02020603050405020304" pitchFamily="18" charset="0"/>
              </a:rPr>
              <a:t>địa </a:t>
            </a:r>
            <a:r>
              <a:rPr lang="vi-VN" sz="4000" b="1" dirty="0">
                <a:solidFill>
                  <a:schemeClr val="accent1">
                    <a:lumMod val="60000"/>
                    <a:lumOff val="40000"/>
                  </a:schemeClr>
                </a:solidFill>
                <a:latin typeface="Times New Roman" panose="02020603050405020304" pitchFamily="18" charset="0"/>
                <a:cs typeface="Times New Roman" panose="02020603050405020304" pitchFamily="18" charset="0"/>
              </a:rPr>
              <a:t>phương phải bao gồm:</a:t>
            </a:r>
            <a:endParaRPr lang="en-US"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2160592"/>
            <a:ext cx="7776864" cy="3880773"/>
          </a:xfrm>
        </p:spPr>
        <p:txBody>
          <a:bodyPr>
            <a:noAutofit/>
          </a:bodyPr>
          <a:lstStyle/>
          <a:p>
            <a:r>
              <a:rPr lang="vi-VN" sz="3200" b="1" dirty="0">
                <a:latin typeface="Times New Roman" panose="02020603050405020304" pitchFamily="18" charset="0"/>
                <a:cs typeface="Times New Roman" panose="02020603050405020304" pitchFamily="18" charset="0"/>
              </a:rPr>
              <a:t>Tính phân định</a:t>
            </a:r>
            <a:r>
              <a:rPr lang="vi-VN" sz="3200" dirty="0">
                <a:latin typeface="Times New Roman" panose="02020603050405020304" pitchFamily="18" charset="0"/>
                <a:cs typeface="Times New Roman" panose="02020603050405020304" pitchFamily="18" charset="0"/>
              </a:rPr>
              <a:t> qua việc lắng nghe, để tạo ra không gian cho sự hướng dẫn của Chúa </a:t>
            </a:r>
            <a:r>
              <a:rPr lang="vi-VN" sz="3200">
                <a:latin typeface="Times New Roman" panose="02020603050405020304" pitchFamily="18" charset="0"/>
                <a:cs typeface="Times New Roman" panose="02020603050405020304" pitchFamily="18" charset="0"/>
              </a:rPr>
              <a:t>Thánh Thần</a:t>
            </a:r>
            <a:endParaRPr lang="en-US"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Khả năng tiếp cận</a:t>
            </a:r>
            <a:r>
              <a:rPr lang="vi-VN" sz="3200" dirty="0">
                <a:latin typeface="Times New Roman" panose="02020603050405020304" pitchFamily="18" charset="0"/>
                <a:cs typeface="Times New Roman" panose="02020603050405020304" pitchFamily="18" charset="0"/>
              </a:rPr>
              <a:t>, để bảo đảm rằng càng nhiều người tham gia càng tốt, bất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ai</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Ý thức văn hóa</a:t>
            </a:r>
            <a:r>
              <a:rPr lang="vi-VN" sz="3200" dirty="0">
                <a:latin typeface="Times New Roman" panose="02020603050405020304" pitchFamily="18" charset="0"/>
                <a:cs typeface="Times New Roman" panose="02020603050405020304" pitchFamily="18" charset="0"/>
              </a:rPr>
              <a:t> để tôn vinh và đón nhận sự đa dạng trong các cộng đồng địa phương.</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53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842721" cy="1379240"/>
          </a:xfrm>
        </p:spPr>
        <p:txBody>
          <a:bodyPr>
            <a:normAutofit fontScale="90000"/>
          </a:bodyPr>
          <a:lstStyle/>
          <a:p>
            <a:r>
              <a:rPr lang="vi-VN" b="1" dirty="0">
                <a:solidFill>
                  <a:schemeClr val="accent1">
                    <a:lumMod val="60000"/>
                    <a:lumOff val="40000"/>
                  </a:schemeClr>
                </a:solidFill>
                <a:latin typeface="Times New Roman" panose="02020603050405020304" pitchFamily="18" charset="0"/>
                <a:cs typeface="Times New Roman" panose="02020603050405020304" pitchFamily="18" charset="0"/>
              </a:rPr>
              <a:t>Việc triển khai Tiến trình hiệp </a:t>
            </a:r>
            <a:r>
              <a:rPr lang="vi-VN" b="1">
                <a:solidFill>
                  <a:schemeClr val="accent1">
                    <a:lumMod val="60000"/>
                    <a:lumOff val="40000"/>
                  </a:schemeClr>
                </a:solidFill>
                <a:latin typeface="Times New Roman" panose="02020603050405020304" pitchFamily="18" charset="0"/>
                <a:cs typeface="Times New Roman" panose="02020603050405020304" pitchFamily="18" charset="0"/>
              </a:rPr>
              <a:t>hành cấp</a:t>
            </a:r>
            <a:r>
              <a:rPr lang="en-US" b="1">
                <a:solidFill>
                  <a:schemeClr val="accent1">
                    <a:lumMod val="60000"/>
                    <a:lumOff val="40000"/>
                  </a:schemeClr>
                </a:solidFill>
                <a:latin typeface="Times New Roman" panose="02020603050405020304" pitchFamily="18" charset="0"/>
                <a:cs typeface="Times New Roman" panose="02020603050405020304" pitchFamily="18" charset="0"/>
              </a:rPr>
              <a:t> </a:t>
            </a:r>
            <a:r>
              <a:rPr lang="vi-VN" b="1">
                <a:solidFill>
                  <a:schemeClr val="accent1">
                    <a:lumMod val="60000"/>
                    <a:lumOff val="40000"/>
                  </a:schemeClr>
                </a:solidFill>
                <a:latin typeface="Times New Roman" panose="02020603050405020304" pitchFamily="18" charset="0"/>
                <a:cs typeface="Times New Roman" panose="02020603050405020304" pitchFamily="18" charset="0"/>
              </a:rPr>
              <a:t>địa </a:t>
            </a:r>
            <a:r>
              <a:rPr lang="vi-VN" b="1" dirty="0">
                <a:solidFill>
                  <a:schemeClr val="accent1">
                    <a:lumMod val="60000"/>
                    <a:lumOff val="40000"/>
                  </a:schemeClr>
                </a:solidFill>
                <a:latin typeface="Times New Roman" panose="02020603050405020304" pitchFamily="18" charset="0"/>
                <a:cs typeface="Times New Roman" panose="02020603050405020304" pitchFamily="18" charset="0"/>
              </a:rPr>
              <a:t>phương phải bao gồm:</a:t>
            </a:r>
            <a:endParaRPr lang="en-US"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160592"/>
            <a:ext cx="7418785" cy="3880773"/>
          </a:xfrm>
        </p:spPr>
        <p:txBody>
          <a:bodyPr>
            <a:noAutofit/>
          </a:bodyPr>
          <a:lstStyle/>
          <a:p>
            <a:r>
              <a:rPr lang="vi-VN" sz="3200" b="1" dirty="0">
                <a:latin typeface="Times New Roman" panose="02020603050405020304" pitchFamily="18" charset="0"/>
                <a:cs typeface="Times New Roman" panose="02020603050405020304" pitchFamily="18" charset="0"/>
              </a:rPr>
              <a:t>Tính quy tụ</a:t>
            </a:r>
            <a:r>
              <a:rPr lang="vi-VN" sz="3200" dirty="0">
                <a:latin typeface="Times New Roman" panose="02020603050405020304" pitchFamily="18" charset="0"/>
                <a:cs typeface="Times New Roman" panose="02020603050405020304" pitchFamily="18" charset="0"/>
              </a:rPr>
              <a:t>, cố gắng hết sức để những người cảm thấy bị bỏ rơi hoặc bị gạt ra ngoài lề xã hội được </a:t>
            </a:r>
            <a:r>
              <a:rPr lang="vi-VN" sz="3200">
                <a:latin typeface="Times New Roman" panose="02020603050405020304" pitchFamily="18" charset="0"/>
                <a:cs typeface="Times New Roman" panose="02020603050405020304" pitchFamily="18" charset="0"/>
              </a:rPr>
              <a:t>hội nhập</a:t>
            </a:r>
            <a:endParaRPr lang="en-US"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Tính liên đới</a:t>
            </a:r>
            <a:r>
              <a:rPr lang="vi-VN" sz="3200" dirty="0">
                <a:latin typeface="Times New Roman" panose="02020603050405020304" pitchFamily="18" charset="0"/>
                <a:cs typeface="Times New Roman" panose="02020603050405020304" pitchFamily="18" charset="0"/>
              </a:rPr>
              <a:t> dựa trên mô hình Giáo hội đồng </a:t>
            </a:r>
            <a:r>
              <a:rPr lang="vi-VN" sz="3200">
                <a:latin typeface="Times New Roman" panose="02020603050405020304" pitchFamily="18" charset="0"/>
                <a:cs typeface="Times New Roman" panose="02020603050405020304" pitchFamily="18" charset="0"/>
              </a:rPr>
              <a:t>trách nhiệm</a:t>
            </a:r>
            <a:endParaRPr lang="en-US"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Tinh thần tôn trọng</a:t>
            </a:r>
            <a:r>
              <a:rPr lang="vi-VN" sz="3200" dirty="0">
                <a:latin typeface="Times New Roman" panose="02020603050405020304" pitchFamily="18" charset="0"/>
                <a:cs typeface="Times New Roman" panose="02020603050405020304" pitchFamily="18" charset="0"/>
              </a:rPr>
              <a:t> các quyền, phẩm giá và ý kiến ​​của mỗi người tham gia.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0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770713" cy="1379240"/>
          </a:xfrm>
        </p:spPr>
        <p:txBody>
          <a:bodyPr>
            <a:normAutofit fontScale="90000"/>
          </a:bodyPr>
          <a:lstStyle/>
          <a:p>
            <a:r>
              <a:rPr lang="vi-VN" b="1" dirty="0">
                <a:solidFill>
                  <a:schemeClr val="accent1">
                    <a:lumMod val="60000"/>
                    <a:lumOff val="40000"/>
                  </a:schemeClr>
                </a:solidFill>
                <a:latin typeface="Times New Roman" panose="02020603050405020304" pitchFamily="18" charset="0"/>
                <a:cs typeface="Times New Roman" panose="02020603050405020304" pitchFamily="18" charset="0"/>
              </a:rPr>
              <a:t>Việc triển khai Tiến trình hiệp </a:t>
            </a:r>
            <a:r>
              <a:rPr lang="vi-VN" b="1">
                <a:solidFill>
                  <a:schemeClr val="accent1">
                    <a:lumMod val="60000"/>
                    <a:lumOff val="40000"/>
                  </a:schemeClr>
                </a:solidFill>
                <a:latin typeface="Times New Roman" panose="02020603050405020304" pitchFamily="18" charset="0"/>
                <a:cs typeface="Times New Roman" panose="02020603050405020304" pitchFamily="18" charset="0"/>
              </a:rPr>
              <a:t>hành cấp</a:t>
            </a:r>
            <a:r>
              <a:rPr lang="en-US" b="1">
                <a:solidFill>
                  <a:schemeClr val="accent1">
                    <a:lumMod val="60000"/>
                    <a:lumOff val="40000"/>
                  </a:schemeClr>
                </a:solidFill>
                <a:latin typeface="Times New Roman" panose="02020603050405020304" pitchFamily="18" charset="0"/>
                <a:cs typeface="Times New Roman" panose="02020603050405020304" pitchFamily="18" charset="0"/>
              </a:rPr>
              <a:t> </a:t>
            </a:r>
            <a:r>
              <a:rPr lang="vi-VN" b="1">
                <a:solidFill>
                  <a:schemeClr val="accent1">
                    <a:lumMod val="60000"/>
                    <a:lumOff val="40000"/>
                  </a:schemeClr>
                </a:solidFill>
                <a:latin typeface="Times New Roman" panose="02020603050405020304" pitchFamily="18" charset="0"/>
                <a:cs typeface="Times New Roman" panose="02020603050405020304" pitchFamily="18" charset="0"/>
              </a:rPr>
              <a:t>địa </a:t>
            </a:r>
            <a:r>
              <a:rPr lang="vi-VN" b="1" dirty="0">
                <a:solidFill>
                  <a:schemeClr val="accent1">
                    <a:lumMod val="60000"/>
                    <a:lumOff val="40000"/>
                  </a:schemeClr>
                </a:solidFill>
                <a:latin typeface="Times New Roman" panose="02020603050405020304" pitchFamily="18" charset="0"/>
                <a:cs typeface="Times New Roman" panose="02020603050405020304" pitchFamily="18" charset="0"/>
              </a:rPr>
              <a:t>phương phải bao gồm:</a:t>
            </a:r>
            <a:endParaRPr lang="en-US"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60" y="1916834"/>
            <a:ext cx="7704856" cy="3880773"/>
          </a:xfrm>
        </p:spPr>
        <p:txBody>
          <a:bodyPr>
            <a:noAutofit/>
          </a:bodyPr>
          <a:lstStyle/>
          <a:p>
            <a:r>
              <a:rPr lang="vi-VN" sz="3200" b="1">
                <a:latin typeface="Times New Roman" panose="02020603050405020304" pitchFamily="18" charset="0"/>
                <a:cs typeface="Times New Roman" panose="02020603050405020304" pitchFamily="18" charset="0"/>
              </a:rPr>
              <a:t>Khả năng tổng hợp chính xác</a:t>
            </a:r>
            <a:r>
              <a:rPr lang="vi-VN" sz="3200">
                <a:latin typeface="Times New Roman" panose="02020603050405020304" pitchFamily="18" charset="0"/>
                <a:cs typeface="Times New Roman" panose="02020603050405020304" pitchFamily="18" charset="0"/>
              </a:rPr>
              <a:t>, thực sự nắm bắt được</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tất cả các quan điểm khác nhau</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phê bình và tán dương</a:t>
            </a:r>
            <a:endParaRPr lang="en-US" sz="3200">
              <a:latin typeface="Times New Roman" panose="02020603050405020304" pitchFamily="18" charset="0"/>
              <a:cs typeface="Times New Roman" panose="02020603050405020304" pitchFamily="18" charset="0"/>
            </a:endParaRPr>
          </a:p>
          <a:p>
            <a:r>
              <a:rPr lang="vi-VN" sz="3200" b="1">
                <a:latin typeface="Times New Roman" panose="02020603050405020304" pitchFamily="18" charset="0"/>
                <a:cs typeface="Times New Roman" panose="02020603050405020304" pitchFamily="18" charset="0"/>
              </a:rPr>
              <a:t>Tính </a:t>
            </a:r>
            <a:r>
              <a:rPr lang="vi-VN" sz="3200" b="1" dirty="0">
                <a:latin typeface="Times New Roman" panose="02020603050405020304" pitchFamily="18" charset="0"/>
                <a:cs typeface="Times New Roman" panose="02020603050405020304" pitchFamily="18" charset="0"/>
              </a:rPr>
              <a:t>minh bạch</a:t>
            </a:r>
            <a:r>
              <a:rPr lang="vi-VN" sz="3200" dirty="0">
                <a:latin typeface="Times New Roman" panose="02020603050405020304" pitchFamily="18" charset="0"/>
                <a:cs typeface="Times New Roman" panose="02020603050405020304" pitchFamily="18" charset="0"/>
              </a:rPr>
              <a:t>, bảo đảm các tiến trình mời gọi, tham gia, hòa nhập và thu nhập dữ liệu rõ ràng và được thông báo </a:t>
            </a:r>
            <a:r>
              <a:rPr lang="vi-VN" sz="3200">
                <a:latin typeface="Times New Roman" panose="02020603050405020304" pitchFamily="18" charset="0"/>
                <a:cs typeface="Times New Roman" panose="02020603050405020304" pitchFamily="18" charset="0"/>
              </a:rPr>
              <a:t>đầy đủ</a:t>
            </a:r>
            <a:endParaRPr lang="en-US"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Tính công bằng</a:t>
            </a:r>
            <a:r>
              <a:rPr lang="vi-VN" sz="3200" dirty="0">
                <a:latin typeface="Times New Roman" panose="02020603050405020304" pitchFamily="18" charset="0"/>
                <a:cs typeface="Times New Roman" panose="02020603050405020304" pitchFamily="18" charset="0"/>
              </a:rPr>
              <a:t>, bảo đảm mỗi người được đối xử bình đẳng, để mọi tiếng nói đều có thể được đón nghe cách thích đáng. </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34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5665" y="404664"/>
            <a:ext cx="7778825" cy="1307232"/>
          </a:xfrm>
        </p:spPr>
        <p:txBody>
          <a:bodyPr/>
          <a:lstStyle/>
          <a:p>
            <a:r>
              <a:rPr lang="vi-VN" b="1" dirty="0">
                <a:solidFill>
                  <a:srgbClr val="0070C0"/>
                </a:solidFill>
                <a:latin typeface="Times New Roman" panose="02020603050405020304" pitchFamily="18" charset="0"/>
                <a:cs typeface="Times New Roman" panose="02020603050405020304" pitchFamily="18" charset="0"/>
              </a:rPr>
              <a:t>	II. </a:t>
            </a:r>
            <a:r>
              <a:rPr lang="en-US" b="1" dirty="0">
                <a:solidFill>
                  <a:srgbClr val="0070C0"/>
                </a:solidFill>
                <a:latin typeface="Times New Roman" panose="02020603050405020304" pitchFamily="18" charset="0"/>
                <a:cs typeface="Times New Roman" panose="02020603050405020304" pitchFamily="18" charset="0"/>
              </a:rPr>
              <a:t>TIẾN TRÌNH THĐGM 16</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8" y="1340768"/>
            <a:ext cx="839538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8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19" y="287925"/>
            <a:ext cx="6347713" cy="1320800"/>
          </a:xfrm>
        </p:spPr>
        <p:txBody>
          <a:bodyPr/>
          <a:lstStyle/>
          <a:p>
            <a:r>
              <a:rPr lang="vi-VN" dirty="0">
                <a:solidFill>
                  <a:srgbClr val="0070C0"/>
                </a:solidFill>
                <a:latin typeface="Times New Roman" panose="02020603050405020304" pitchFamily="18" charset="0"/>
                <a:cs typeface="Times New Roman" panose="02020603050405020304" pitchFamily="18" charset="0"/>
              </a:rPr>
              <a:t>	</a:t>
            </a:r>
            <a:r>
              <a:rPr lang="vi-VN" b="1" dirty="0">
                <a:solidFill>
                  <a:srgbClr val="0070C0"/>
                </a:solidFill>
                <a:latin typeface="Times New Roman" panose="02020603050405020304" pitchFamily="18" charset="0"/>
                <a:cs typeface="Times New Roman" panose="02020603050405020304" pitchFamily="18" charset="0"/>
              </a:rPr>
              <a:t>1. Giai đoạn cấp giáo phận</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3576" y="1132405"/>
            <a:ext cx="7634809"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Phần lớn thành quả của giai đoạn lắng nghe này sẽ đến từ những buổi thảo luận trong các giáo xứ, các phong trào giáo dân, các trường học và đại học, các dòng tu, các cộng đồng Kitô giáo lân cận, các phong trào xã hội, các phong trào đại kết và liên tôn, cùng các nhóm hoạt động khác</a:t>
            </a:r>
          </a:p>
          <a:p>
            <a:pPr algn="just"/>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đoàn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58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18" y="332656"/>
            <a:ext cx="6347713" cy="1320800"/>
          </a:xfrm>
        </p:spPr>
        <p:txBody>
          <a:bodyPr/>
          <a:lstStyle/>
          <a:p>
            <a:r>
              <a:rPr lang="vi-VN" b="1" dirty="0">
                <a:solidFill>
                  <a:srgbClr val="0070C0"/>
                </a:solidFill>
                <a:latin typeface="Times New Roman" panose="02020603050405020304" pitchFamily="18" charset="0"/>
                <a:cs typeface="Times New Roman" panose="02020603050405020304" pitchFamily="18" charset="0"/>
              </a:rPr>
              <a:t>	1. Giai đoạn cấp giáo phận</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3577" y="1033120"/>
            <a:ext cx="7346777"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Vì các giám mục khởi xướng giai đoạn này, việc vận động tham gia ở cấp giáo phận sẽ được điều phối thông qua các kênh liên lạc thường xuyên của giám mục giáo phận. Những giáo xứ có hội đồng mục vụ </a:t>
            </a:r>
            <a:r>
              <a:rPr lang="vi-VN" sz="3200">
                <a:latin typeface="Times New Roman" panose="02020603050405020304" pitchFamily="18" charset="0"/>
                <a:cs typeface="Times New Roman" panose="02020603050405020304" pitchFamily="18" charset="0"/>
              </a:rPr>
              <a:t>giáo xứ </a:t>
            </a:r>
            <a:r>
              <a:rPr lang="vi-VN" sz="3200" dirty="0">
                <a:latin typeface="Times New Roman" panose="02020603050405020304" pitchFamily="18" charset="0"/>
                <a:cs typeface="Times New Roman" panose="02020603050405020304" pitchFamily="18" charset="0"/>
              </a:rPr>
              <a:t>cũng có thể sử dụng các cơ cấu “hiệp hành” hiện có, tạo điều kiện và mang lại sức sống cho Tiến trình hiệp hành, miễn sao có thể nỗ lực tiếp cận những tiếng nói không mấy khi được nghe thấy.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00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65" y="431941"/>
            <a:ext cx="6347713" cy="1320800"/>
          </a:xfrm>
        </p:spPr>
        <p:txBody>
          <a:bodyPr/>
          <a:lstStyle/>
          <a:p>
            <a:r>
              <a:rPr lang="vi-VN" dirty="0">
                <a:solidFill>
                  <a:srgbClr val="0070C0"/>
                </a:solidFill>
                <a:latin typeface="Times New Roman" panose="02020603050405020304" pitchFamily="18" charset="0"/>
                <a:cs typeface="Times New Roman" panose="02020603050405020304" pitchFamily="18" charset="0"/>
              </a:rPr>
              <a:t>	</a:t>
            </a:r>
            <a:r>
              <a:rPr lang="vi-VN" b="1" dirty="0">
                <a:solidFill>
                  <a:srgbClr val="0070C0"/>
                </a:solidFill>
                <a:latin typeface="Times New Roman" panose="02020603050405020304" pitchFamily="18" charset="0"/>
                <a:cs typeface="Times New Roman" panose="02020603050405020304" pitchFamily="18" charset="0"/>
              </a:rPr>
              <a:t>1. Giai đoạn cấp giáo phận</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4526" y="1060397"/>
            <a:ext cx="6779762"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Trong giai đoạn lắng nghe này, Dân Chúa được khuyến khích quy tụ lại, cùng nhau trả lời cho những gợi ý từ các câu hỏi/hình ảnh/tình huống, lắng nghe nhau và đưa ra những phản hồi, ý kiến, phản ứng và đề nghị của cá nhân và </a:t>
            </a:r>
            <a:r>
              <a:rPr lang="vi-VN" sz="3200">
                <a:latin typeface="Times New Roman" panose="02020603050405020304" pitchFamily="18" charset="0"/>
                <a:cs typeface="Times New Roman" panose="02020603050405020304" pitchFamily="18" charset="0"/>
              </a:rPr>
              <a:t>tập thể</a:t>
            </a:r>
            <a:r>
              <a:rPr lang="en-US" sz="320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Xin các giáo xứ tích cực triển khai, đôn đốc và tổ chức thực hiện.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13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19" y="384589"/>
            <a:ext cx="6347713" cy="1320800"/>
          </a:xfrm>
        </p:spPr>
        <p:txBody>
          <a:bodyPr/>
          <a:lstStyle/>
          <a:p>
            <a:r>
              <a:rPr lang="vi-VN" dirty="0">
                <a:solidFill>
                  <a:srgbClr val="0070C0"/>
                </a:solidFill>
                <a:latin typeface="Times New Roman" panose="02020603050405020304" pitchFamily="18" charset="0"/>
                <a:cs typeface="Times New Roman" panose="02020603050405020304" pitchFamily="18" charset="0"/>
              </a:rPr>
              <a:t>	</a:t>
            </a:r>
            <a:r>
              <a:rPr lang="vi-VN" b="1" dirty="0">
                <a:solidFill>
                  <a:srgbClr val="0070C0"/>
                </a:solidFill>
                <a:latin typeface="Times New Roman" panose="02020603050405020304" pitchFamily="18" charset="0"/>
                <a:cs typeface="Times New Roman" panose="02020603050405020304" pitchFamily="18" charset="0"/>
              </a:rPr>
              <a:t>1.Giai đoạn cấp giáo phận</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4585" y="1276421"/>
            <a:ext cx="7058745"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Giai đoạn cấp giáo phận này là cơ hội để các giáo xứ và giáo phận gặp gỡ, cảm nghiệm và cùng nhau thực hiện những bước đường hiệp hành, nhờ thế khám phá hoặc phát triển các phương cách </a:t>
            </a:r>
            <a:r>
              <a:rPr lang="vi-VN" sz="3200">
                <a:latin typeface="Times New Roman" panose="02020603050405020304" pitchFamily="18" charset="0"/>
                <a:cs typeface="Times New Roman" panose="02020603050405020304" pitchFamily="18" charset="0"/>
              </a:rPr>
              <a:t>và phù </a:t>
            </a:r>
            <a:r>
              <a:rPr lang="vi-VN" sz="3200" dirty="0">
                <a:latin typeface="Times New Roman" panose="02020603050405020304" pitchFamily="18" charset="0"/>
                <a:cs typeface="Times New Roman" panose="02020603050405020304" pitchFamily="18" charset="0"/>
              </a:rPr>
              <a:t>hợp nhất với bối cảnh </a:t>
            </a:r>
            <a:r>
              <a:rPr lang="vi-VN" sz="3200">
                <a:latin typeface="Times New Roman" panose="02020603050405020304" pitchFamily="18" charset="0"/>
                <a:cs typeface="Times New Roman" panose="02020603050405020304" pitchFamily="18" charset="0"/>
              </a:rPr>
              <a:t>địa </a:t>
            </a:r>
            <a:r>
              <a:rPr lang="vi-VN" sz="3200">
                <a:solidFill>
                  <a:srgbClr val="FF0000"/>
                </a:solidFill>
                <a:latin typeface="Times New Roman" panose="02020603050405020304" pitchFamily="18" charset="0"/>
                <a:cs typeface="Times New Roman" panose="02020603050405020304" pitchFamily="18" charset="0"/>
              </a:rPr>
              <a:t>con đường hiệp hành </a:t>
            </a:r>
            <a:r>
              <a:rPr lang="vi-VN" sz="3200">
                <a:latin typeface="Times New Roman" panose="02020603050405020304" pitchFamily="18" charset="0"/>
                <a:cs typeface="Times New Roman" panose="02020603050405020304" pitchFamily="18" charset="0"/>
              </a:rPr>
              <a:t>phương</a:t>
            </a:r>
            <a:r>
              <a:rPr lang="vi-VN" sz="3200" dirty="0">
                <a:latin typeface="Times New Roman" panose="02020603050405020304" pitchFamily="18" charset="0"/>
                <a:cs typeface="Times New Roman" panose="02020603050405020304" pitchFamily="18" charset="0"/>
              </a:rPr>
              <a:t>, và cuối cùng chúng sẽ trở thành </a:t>
            </a:r>
            <a:r>
              <a:rPr lang="vi-VN" sz="3200" dirty="0">
                <a:solidFill>
                  <a:srgbClr val="FF0000"/>
                </a:solidFill>
                <a:latin typeface="Times New Roman" panose="02020603050405020304" pitchFamily="18" charset="0"/>
                <a:cs typeface="Times New Roman" panose="02020603050405020304" pitchFamily="18" charset="0"/>
              </a:rPr>
              <a:t>phong cách mới</a:t>
            </a:r>
            <a:r>
              <a:rPr lang="vi-VN" sz="3200" dirty="0">
                <a:solidFill>
                  <a:srgbClr val="7030A0"/>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của các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 </a:t>
            </a:r>
            <a:r>
              <a:rPr lang="vi-VN" sz="3200" dirty="0">
                <a:latin typeface="Times New Roman" panose="02020603050405020304" pitchFamily="18" charset="0"/>
                <a:cs typeface="Times New Roman" panose="02020603050405020304" pitchFamily="18" charset="0"/>
              </a:rPr>
              <a:t>địa phương trên con đường hiệp hành.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4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6" y="548680"/>
            <a:ext cx="6347713" cy="1320800"/>
          </a:xfrm>
        </p:spPr>
        <p:txBody>
          <a:bodyPr/>
          <a:lstStyle/>
          <a:p>
            <a:r>
              <a:rPr lang="vi-VN" b="1" dirty="0">
                <a:solidFill>
                  <a:srgbClr val="0070C0"/>
                </a:solidFill>
                <a:latin typeface="Times New Roman" panose="02020603050405020304" pitchFamily="18" charset="0"/>
                <a:cs typeface="Times New Roman" panose="02020603050405020304" pitchFamily="18" charset="0"/>
              </a:rPr>
              <a:t>	1.Giai đoạn cấp giáo phận</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2" y="1420437"/>
            <a:ext cx="7130753"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Thượng Hội đồng này không chỉ mong đợi những phản hồi góp phần hỗ trợ Đại hội Thượng Hội đồng Giám mục được tổ chức </a:t>
            </a:r>
            <a:r>
              <a:rPr lang="vi-VN" sz="3200">
                <a:latin typeface="Times New Roman" panose="02020603050405020304" pitchFamily="18" charset="0"/>
                <a:cs typeface="Times New Roman" panose="02020603050405020304" pitchFamily="18" charset="0"/>
              </a:rPr>
              <a:t>tại R</a:t>
            </a:r>
            <a:r>
              <a:rPr lang="en-US" sz="3200">
                <a:latin typeface="Times New Roman" panose="02020603050405020304" pitchFamily="18" charset="0"/>
                <a:cs typeface="Times New Roman" panose="02020603050405020304" pitchFamily="18" charset="0"/>
              </a:rPr>
              <a:t>ô</a:t>
            </a:r>
            <a:r>
              <a:rPr lang="vi-VN" sz="3200">
                <a:latin typeface="Times New Roman" panose="02020603050405020304" pitchFamily="18" charset="0"/>
                <a:cs typeface="Times New Roman" panose="02020603050405020304" pitchFamily="18" charset="0"/>
              </a:rPr>
              <a:t>ma </a:t>
            </a:r>
            <a:r>
              <a:rPr lang="vi-VN" sz="3200" dirty="0">
                <a:latin typeface="Times New Roman" panose="02020603050405020304" pitchFamily="18" charset="0"/>
                <a:cs typeface="Times New Roman" panose="02020603050405020304" pitchFamily="18" charset="0"/>
              </a:rPr>
              <a:t>vào tháng 10 năm 2023, mà còn mong muốn thúc đẩy các Giáo hội SỐNG tinh thần hiệp hành và </a:t>
            </a:r>
            <a:r>
              <a:rPr lang="vi-VN" sz="3200" dirty="0">
                <a:solidFill>
                  <a:srgbClr val="FF0000"/>
                </a:solidFill>
                <a:latin typeface="Times New Roman" panose="02020603050405020304" pitchFamily="18" charset="0"/>
                <a:cs typeface="Times New Roman" panose="02020603050405020304" pitchFamily="18" charset="0"/>
              </a:rPr>
              <a:t>CẢM NGHIỆM </a:t>
            </a:r>
            <a:r>
              <a:rPr lang="vi-VN" sz="3200" dirty="0">
                <a:latin typeface="Times New Roman" panose="02020603050405020304" pitchFamily="18" charset="0"/>
                <a:cs typeface="Times New Roman" panose="02020603050405020304" pitchFamily="18" charset="0"/>
              </a:rPr>
              <a:t>điều đó trong suốt tiến trình này và cả trong tương lai nữa</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96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65A2-A325-0E4A-AB2C-8211763680F1}"/>
              </a:ext>
            </a:extLst>
          </p:cNvPr>
          <p:cNvSpPr>
            <a:spLocks noGrp="1"/>
          </p:cNvSpPr>
          <p:nvPr>
            <p:ph type="title"/>
          </p:nvPr>
        </p:nvSpPr>
        <p:spPr>
          <a:xfrm>
            <a:off x="609601" y="1124744"/>
            <a:ext cx="6347713" cy="1320800"/>
          </a:xfrm>
        </p:spPr>
        <p:txBody>
          <a:bodyPr/>
          <a:lstStyle/>
          <a:p>
            <a:r>
              <a:rPr lang="en-VN" b="1" dirty="0">
                <a:latin typeface="Times New Roman" panose="02020603050405020304" pitchFamily="18" charset="0"/>
                <a:cs typeface="Times New Roman" panose="02020603050405020304" pitchFamily="18" charset="0"/>
              </a:rPr>
              <a:t>THƯỢNG HỘI ĐỒNG</a:t>
            </a:r>
          </a:p>
        </p:txBody>
      </p:sp>
      <p:sp>
        <p:nvSpPr>
          <p:cNvPr id="3" name="Content Placeholder 2">
            <a:extLst>
              <a:ext uri="{FF2B5EF4-FFF2-40B4-BE49-F238E27FC236}">
                <a16:creationId xmlns:a16="http://schemas.microsoft.com/office/drawing/2014/main" id="{F12D16FD-538B-194A-B0FC-29A8A036BB8F}"/>
              </a:ext>
            </a:extLst>
          </p:cNvPr>
          <p:cNvSpPr>
            <a:spLocks noGrp="1"/>
          </p:cNvSpPr>
          <p:nvPr>
            <p:ph idx="1"/>
          </p:nvPr>
        </p:nvSpPr>
        <p:spPr>
          <a:xfrm>
            <a:off x="609598" y="2160592"/>
            <a:ext cx="7490794" cy="3880773"/>
          </a:xfrm>
        </p:spPr>
        <p:txBody>
          <a:bodyPr>
            <a:noAutofit/>
          </a:bodyPr>
          <a:lstStyle/>
          <a:p>
            <a:pPr marL="0" indent="0">
              <a:buNone/>
            </a:pPr>
            <a:r>
              <a:rPr lang="en-VN" sz="3200" i="1" dirty="0">
                <a:latin typeface="Times New Roman" panose="02020603050405020304" pitchFamily="18" charset="0"/>
                <a:cs typeface="Times New Roman" panose="02020603050405020304" pitchFamily="18" charset="0"/>
              </a:rPr>
              <a:t>“Thượng Hội Đồng” dịch từ </a:t>
            </a:r>
            <a:r>
              <a:rPr lang="en-VN" sz="3200" i="1">
                <a:latin typeface="Times New Roman" panose="02020603050405020304" pitchFamily="18" charset="0"/>
                <a:cs typeface="Times New Roman" panose="02020603050405020304" pitchFamily="18" charset="0"/>
              </a:rPr>
              <a:t>tiếng </a:t>
            </a:r>
            <a:r>
              <a:rPr lang="en-US" sz="3200" i="1">
                <a:latin typeface="Times New Roman" panose="02020603050405020304" pitchFamily="18" charset="0"/>
                <a:cs typeface="Times New Roman" panose="02020603050405020304" pitchFamily="18" charset="0"/>
              </a:rPr>
              <a:t>L</a:t>
            </a:r>
            <a:r>
              <a:rPr lang="en-VN" sz="3200" i="1">
                <a:latin typeface="Times New Roman" panose="02020603050405020304" pitchFamily="18" charset="0"/>
                <a:cs typeface="Times New Roman" panose="02020603050405020304" pitchFamily="18" charset="0"/>
              </a:rPr>
              <a:t>a-tinh</a:t>
            </a:r>
            <a:r>
              <a:rPr lang="en-VN" sz="3200" i="1" dirty="0">
                <a:latin typeface="Times New Roman" panose="02020603050405020304" pitchFamily="18" charset="0"/>
                <a:cs typeface="Times New Roman" panose="02020603050405020304" pitchFamily="18" charset="0"/>
              </a:rPr>
              <a:t>: “synodus”, từ này được ghép bởi hai </a:t>
            </a:r>
            <a:r>
              <a:rPr lang="en-VN" sz="3200" i="1">
                <a:latin typeface="Times New Roman" panose="02020603050405020304" pitchFamily="18" charset="0"/>
                <a:cs typeface="Times New Roman" panose="02020603050405020304" pitchFamily="18" charset="0"/>
              </a:rPr>
              <a:t>từ </a:t>
            </a:r>
            <a:br>
              <a:rPr lang="en-US" sz="3200" i="1">
                <a:latin typeface="Times New Roman" panose="02020603050405020304" pitchFamily="18" charset="0"/>
                <a:cs typeface="Times New Roman" panose="02020603050405020304" pitchFamily="18" charset="0"/>
              </a:rPr>
            </a:br>
            <a:r>
              <a:rPr lang="en-US" sz="3200" i="1">
                <a:latin typeface="Times New Roman" panose="02020603050405020304" pitchFamily="18" charset="0"/>
                <a:cs typeface="Times New Roman" panose="02020603050405020304" pitchFamily="18" charset="0"/>
              </a:rPr>
              <a:t>H</a:t>
            </a:r>
            <a:r>
              <a:rPr lang="en-VN" sz="3200" i="1">
                <a:latin typeface="Times New Roman" panose="02020603050405020304" pitchFamily="18" charset="0"/>
                <a:cs typeface="Times New Roman" panose="02020603050405020304" pitchFamily="18" charset="0"/>
              </a:rPr>
              <a:t>y-lạp: </a:t>
            </a:r>
            <a:br>
              <a:rPr lang="en-US" sz="3200" i="1">
                <a:latin typeface="Times New Roman" panose="02020603050405020304" pitchFamily="18" charset="0"/>
                <a:cs typeface="Times New Roman" panose="02020603050405020304" pitchFamily="18" charset="0"/>
              </a:rPr>
            </a:br>
            <a:r>
              <a:rPr lang="en-VN" sz="3200" i="1">
                <a:solidFill>
                  <a:srgbClr val="FF0000"/>
                </a:solidFill>
                <a:latin typeface="Times New Roman" panose="02020603050405020304" pitchFamily="18" charset="0"/>
                <a:cs typeface="Times New Roman" panose="02020603050405020304" pitchFamily="18" charset="0"/>
              </a:rPr>
              <a:t>syn</a:t>
            </a:r>
            <a:r>
              <a:rPr lang="en-VN" sz="3200" i="1">
                <a:latin typeface="Times New Roman" panose="02020603050405020304" pitchFamily="18" charset="0"/>
                <a:cs typeface="Times New Roman" panose="02020603050405020304" pitchFamily="18" charset="0"/>
              </a:rPr>
              <a:t> </a:t>
            </a:r>
            <a:r>
              <a:rPr lang="en-VN" sz="3200" i="1" dirty="0">
                <a:latin typeface="Times New Roman" panose="02020603050405020304" pitchFamily="18" charset="0"/>
                <a:cs typeface="Times New Roman" panose="02020603050405020304" pitchFamily="18" charset="0"/>
              </a:rPr>
              <a:t>= cùng nhau</a:t>
            </a:r>
            <a:r>
              <a:rPr lang="en-VN" sz="3200" i="1">
                <a:latin typeface="Times New Roman" panose="02020603050405020304" pitchFamily="18" charset="0"/>
                <a:cs typeface="Times New Roman" panose="02020603050405020304" pitchFamily="18" charset="0"/>
              </a:rPr>
              <a:t>, và </a:t>
            </a:r>
            <a:r>
              <a:rPr lang="en-VN" sz="3200" i="1" dirty="0">
                <a:solidFill>
                  <a:srgbClr val="FF0000"/>
                </a:solidFill>
                <a:latin typeface="Times New Roman" panose="02020603050405020304" pitchFamily="18" charset="0"/>
                <a:cs typeface="Times New Roman" panose="02020603050405020304" pitchFamily="18" charset="0"/>
              </a:rPr>
              <a:t>odos</a:t>
            </a:r>
            <a:r>
              <a:rPr lang="en-VN" sz="3200" i="1" dirty="0">
                <a:latin typeface="Times New Roman" panose="02020603050405020304" pitchFamily="18" charset="0"/>
                <a:cs typeface="Times New Roman" panose="02020603050405020304" pitchFamily="18" charset="0"/>
              </a:rPr>
              <a:t> = </a:t>
            </a:r>
            <a:r>
              <a:rPr lang="en-VN" sz="3200" i="1">
                <a:latin typeface="Times New Roman" panose="02020603050405020304" pitchFamily="18" charset="0"/>
                <a:cs typeface="Times New Roman" panose="02020603050405020304" pitchFamily="18" charset="0"/>
              </a:rPr>
              <a:t>con đường </a:t>
            </a:r>
            <a:br>
              <a:rPr lang="en-VN"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a:p>
            <a:pPr marL="0" indent="0">
              <a:buNone/>
            </a:pPr>
            <a:r>
              <a:rPr lang="en-VN" sz="3200">
                <a:latin typeface="Times New Roman" panose="02020603050405020304" pitchFamily="18" charset="0"/>
                <a:cs typeface="Times New Roman" panose="02020603050405020304" pitchFamily="18" charset="0"/>
              </a:rPr>
              <a:t>Có </a:t>
            </a:r>
            <a:r>
              <a:rPr lang="en-VN" sz="3200" dirty="0">
                <a:latin typeface="Times New Roman" panose="02020603050405020304" pitchFamily="18" charset="0"/>
                <a:cs typeface="Times New Roman" panose="02020603050405020304" pitchFamily="18" charset="0"/>
              </a:rPr>
              <a:t>nghĩa là </a:t>
            </a:r>
            <a:r>
              <a:rPr lang="en-VN" sz="3200" dirty="0">
                <a:solidFill>
                  <a:srgbClr val="7030A0"/>
                </a:solidFill>
                <a:latin typeface="Times New Roman" panose="02020603050405020304" pitchFamily="18" charset="0"/>
                <a:cs typeface="Times New Roman" panose="02020603050405020304" pitchFamily="18" charset="0"/>
              </a:rPr>
              <a:t>ĐỒNG HÀNH</a:t>
            </a:r>
            <a:r>
              <a:rPr lang="en-VN" sz="3200" dirty="0">
                <a:latin typeface="Times New Roman" panose="02020603050405020304" pitchFamily="18" charset="0"/>
                <a:cs typeface="Times New Roman" panose="02020603050405020304" pitchFamily="18" charset="0"/>
              </a:rPr>
              <a:t>, </a:t>
            </a:r>
          </a:p>
          <a:p>
            <a:pPr marL="0" indent="0">
              <a:buNone/>
            </a:pPr>
            <a:r>
              <a:rPr lang="en-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r>
              <a:rPr lang="en-VN" sz="3200">
                <a:solidFill>
                  <a:srgbClr val="7030A0"/>
                </a:solidFill>
                <a:latin typeface="Times New Roman" panose="02020603050405020304" pitchFamily="18" charset="0"/>
                <a:cs typeface="Times New Roman" panose="02020603050405020304" pitchFamily="18" charset="0"/>
              </a:rPr>
              <a:t>CÙNG </a:t>
            </a:r>
            <a:r>
              <a:rPr lang="en-VN" sz="3200" dirty="0">
                <a:solidFill>
                  <a:srgbClr val="7030A0"/>
                </a:solidFill>
                <a:latin typeface="Times New Roman" panose="02020603050405020304" pitchFamily="18" charset="0"/>
                <a:cs typeface="Times New Roman" panose="02020603050405020304" pitchFamily="18" charset="0"/>
              </a:rPr>
              <a:t>NHAU BƯỚC ĐI</a:t>
            </a:r>
            <a:r>
              <a:rPr lang="en-VN" sz="3200" dirty="0">
                <a:latin typeface="Times New Roman" panose="02020603050405020304" pitchFamily="18" charset="0"/>
                <a:cs typeface="Times New Roman" panose="02020603050405020304" pitchFamily="18" charset="0"/>
              </a:rPr>
              <a:t>.</a:t>
            </a:r>
            <a:br>
              <a:rPr lang="en-VN" sz="3200" dirty="0">
                <a:latin typeface="Times New Roman" panose="02020603050405020304" pitchFamily="18" charset="0"/>
                <a:cs typeface="Times New Roman" panose="02020603050405020304" pitchFamily="18" charset="0"/>
              </a:rPr>
            </a:br>
            <a:br>
              <a:rPr lang="en-VN" sz="3200" dirty="0">
                <a:latin typeface="Times New Roman" panose="02020603050405020304" pitchFamily="18" charset="0"/>
                <a:cs typeface="Times New Roman" panose="02020603050405020304" pitchFamily="18" charset="0"/>
              </a:rPr>
            </a:br>
            <a:endParaRPr lang="en-VN" sz="3200" dirty="0">
              <a:latin typeface="Times New Roman" panose="02020603050405020304" pitchFamily="18" charset="0"/>
              <a:cs typeface="Times New Roman" panose="02020603050405020304" pitchFamily="18" charset="0"/>
            </a:endParaRPr>
          </a:p>
          <a:p>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4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60648"/>
            <a:ext cx="6914727" cy="1320800"/>
          </a:xfrm>
        </p:spPr>
        <p:txBody>
          <a:bodyPr>
            <a:normAutofit/>
          </a:bodyPr>
          <a:lstStyle/>
          <a:p>
            <a:pPr algn="ctr"/>
            <a:r>
              <a:rPr lang="en-US" b="1" dirty="0">
                <a:latin typeface="Times New Roman" panose="02020603050405020304" pitchFamily="18" charset="0"/>
                <a:cs typeface="Times New Roman" panose="02020603050405020304" pitchFamily="18" charset="0"/>
              </a:rPr>
              <a:t>CÁC GIAI ĐOẠN TIẾP </a:t>
            </a:r>
            <a:r>
              <a:rPr lang="en-US" b="1">
                <a:latin typeface="Times New Roman" panose="02020603050405020304" pitchFamily="18" charset="0"/>
                <a:cs typeface="Times New Roman" panose="02020603050405020304" pitchFamily="18" charset="0"/>
              </a:rPr>
              <a:t>THEO                  </a:t>
            </a:r>
            <a:r>
              <a:rPr lang="en-US" sz="2400" i="1">
                <a:solidFill>
                  <a:schemeClr val="tx2">
                    <a:lumMod val="75000"/>
                  </a:schemeClr>
                </a:solidFill>
                <a:latin typeface="Times New Roman" panose="02020603050405020304" pitchFamily="18" charset="0"/>
                <a:cs typeface="Times New Roman" panose="02020603050405020304" pitchFamily="18" charset="0"/>
              </a:rPr>
              <a:t>(xin </a:t>
            </a:r>
            <a:r>
              <a:rPr lang="en-US" sz="2400" i="1" dirty="0" err="1">
                <a:solidFill>
                  <a:schemeClr val="tx2">
                    <a:lumMod val="75000"/>
                  </a:schemeClr>
                </a:solidFill>
                <a:latin typeface="Times New Roman" panose="02020603050405020304" pitchFamily="18" charset="0"/>
                <a:cs typeface="Times New Roman" panose="02020603050405020304" pitchFamily="18" charset="0"/>
              </a:rPr>
              <a:t>được</a:t>
            </a:r>
            <a:r>
              <a:rPr lang="en-US" sz="2400" i="1" dirty="0">
                <a:solidFill>
                  <a:schemeClr val="tx2">
                    <a:lumMod val="75000"/>
                  </a:schemeClr>
                </a:solidFill>
                <a:latin typeface="Times New Roman" panose="02020603050405020304" pitchFamily="18" charset="0"/>
                <a:cs typeface="Times New Roman" panose="02020603050405020304" pitchFamily="18" charset="0"/>
              </a:rPr>
              <a:t> </a:t>
            </a:r>
            <a:r>
              <a:rPr lang="en-US" sz="2400" i="1" err="1">
                <a:solidFill>
                  <a:schemeClr val="tx2">
                    <a:lumMod val="75000"/>
                  </a:schemeClr>
                </a:solidFill>
                <a:latin typeface="Times New Roman" panose="02020603050405020304" pitchFamily="18" charset="0"/>
                <a:cs typeface="Times New Roman" panose="02020603050405020304" pitchFamily="18" charset="0"/>
              </a:rPr>
              <a:t>lướt</a:t>
            </a:r>
            <a:r>
              <a:rPr lang="en-US" sz="2400" i="1">
                <a:solidFill>
                  <a:schemeClr val="tx2">
                    <a:lumMod val="75000"/>
                  </a:schemeClr>
                </a:solidFill>
                <a:latin typeface="Times New Roman" panose="02020603050405020304" pitchFamily="18" charset="0"/>
                <a:cs typeface="Times New Roman" panose="02020603050405020304" pitchFamily="18" charset="0"/>
              </a:rPr>
              <a:t> qua)</a:t>
            </a:r>
            <a:endParaRPr lang="en-US" sz="2400"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3574" y="1268762"/>
            <a:ext cx="7490794" cy="3880773"/>
          </a:xfrm>
        </p:spPr>
        <p:txBody>
          <a:bodyPr>
            <a:noAutofit/>
          </a:bodyPr>
          <a:lstStyle/>
          <a:p>
            <a:pPr marL="0" indent="0" algn="just">
              <a:buNone/>
            </a:pPr>
            <a:r>
              <a:rPr lang="vi-VN" sz="32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Vai trò của </a:t>
            </a:r>
            <a:r>
              <a:rPr lang="vi-VN" sz="3200">
                <a:latin typeface="Times New Roman" panose="02020603050405020304" pitchFamily="18" charset="0"/>
                <a:cs typeface="Times New Roman" panose="02020603050405020304" pitchFamily="18" charset="0"/>
              </a:rPr>
              <a:t>các </a:t>
            </a:r>
            <a:r>
              <a:rPr lang="en-US" sz="3200">
                <a:latin typeface="Times New Roman" panose="02020603050405020304" pitchFamily="18" charset="0"/>
                <a:cs typeface="Times New Roman" panose="02020603050405020304" pitchFamily="18" charset="0"/>
              </a:rPr>
              <a:t>HĐGM </a:t>
            </a:r>
            <a:r>
              <a:rPr lang="vi-VN" sz="3200">
                <a:latin typeface="Times New Roman" panose="02020603050405020304" pitchFamily="18" charset="0"/>
                <a:cs typeface="Times New Roman" panose="02020603050405020304" pitchFamily="18" charset="0"/>
              </a:rPr>
              <a:t>và </a:t>
            </a:r>
            <a:r>
              <a:rPr lang="vi-VN" sz="3200" dirty="0">
                <a:latin typeface="Times New Roman" panose="02020603050405020304" pitchFamily="18" charset="0"/>
                <a:cs typeface="Times New Roman" panose="02020603050405020304" pitchFamily="18" charset="0"/>
              </a:rPr>
              <a:t>các công nghị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 </a:t>
            </a:r>
            <a:r>
              <a:rPr lang="vi-VN" sz="3200" dirty="0">
                <a:latin typeface="Times New Roman" panose="02020603050405020304" pitchFamily="18" charset="0"/>
                <a:cs typeface="Times New Roman" panose="02020603050405020304" pitchFamily="18" charset="0"/>
              </a:rPr>
              <a:t>Đông phương</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Giai đoạn tại châu lục</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4</a:t>
            </a:r>
            <a:r>
              <a:rPr lang="vi-VN" sz="3200">
                <a:latin typeface="Times New Roman" panose="02020603050405020304" pitchFamily="18" charset="0"/>
                <a:cs typeface="Times New Roman" panose="02020603050405020304" pitchFamily="18" charset="0"/>
              </a:rPr>
              <a:t>. Đại </a:t>
            </a:r>
            <a:r>
              <a:rPr lang="vi-VN" sz="3200" dirty="0">
                <a:latin typeface="Times New Roman" panose="02020603050405020304" pitchFamily="18" charset="0"/>
                <a:cs typeface="Times New Roman" panose="02020603050405020304" pitchFamily="18" charset="0"/>
              </a:rPr>
              <a:t>hội Thượng Hội đồng Giám mục</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5.</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Giai đoạn thực hiện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Với ý định triển khai việc thực hiện này tại tất cả các Giáo hội địa phương trên toàn thế giới, Tiến trình Thượng Hội đồng vừa là </a:t>
            </a:r>
            <a:r>
              <a:rPr lang="vi-VN" sz="3200" dirty="0">
                <a:solidFill>
                  <a:srgbClr val="FF0000"/>
                </a:solidFill>
                <a:latin typeface="Times New Roman" panose="02020603050405020304" pitchFamily="18" charset="0"/>
                <a:cs typeface="Times New Roman" panose="02020603050405020304" pitchFamily="18" charset="0"/>
              </a:rPr>
              <a:t>điểm xuất phát </a:t>
            </a:r>
            <a:r>
              <a:rPr lang="vi-VN" sz="3200" dirty="0">
                <a:latin typeface="Times New Roman" panose="02020603050405020304" pitchFamily="18" charset="0"/>
                <a:cs typeface="Times New Roman" panose="02020603050405020304" pitchFamily="18" charset="0"/>
              </a:rPr>
              <a:t>và cũng vừa là </a:t>
            </a:r>
            <a:r>
              <a:rPr lang="vi-VN" sz="3200" dirty="0">
                <a:solidFill>
                  <a:srgbClr val="FF0000"/>
                </a:solidFill>
                <a:latin typeface="Times New Roman" panose="02020603050405020304" pitchFamily="18" charset="0"/>
                <a:cs typeface="Times New Roman" panose="02020603050405020304" pitchFamily="18" charset="0"/>
              </a:rPr>
              <a:t>điểm đến </a:t>
            </a:r>
            <a:r>
              <a:rPr lang="vi-VN" sz="3200" dirty="0">
                <a:latin typeface="Times New Roman" panose="02020603050405020304" pitchFamily="18" charset="0"/>
                <a:cs typeface="Times New Roman" panose="02020603050405020304" pitchFamily="18" charset="0"/>
              </a:rPr>
              <a:t>của toàn thể Dân Chúa</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6934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D3ACC6D-90C7-4D3D-90C0-582C54AF77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525" y="1484786"/>
            <a:ext cx="8688965" cy="5213379"/>
          </a:xfrm>
        </p:spPr>
      </p:pic>
      <p:sp>
        <p:nvSpPr>
          <p:cNvPr id="10" name="Title 1">
            <a:extLst>
              <a:ext uri="{FF2B5EF4-FFF2-40B4-BE49-F238E27FC236}">
                <a16:creationId xmlns:a16="http://schemas.microsoft.com/office/drawing/2014/main" id="{15C904A4-9E12-493C-B108-7BFD6F52E634}"/>
              </a:ext>
            </a:extLst>
          </p:cNvPr>
          <p:cNvSpPr txBox="1">
            <a:spLocks/>
          </p:cNvSpPr>
          <p:nvPr/>
        </p:nvSpPr>
        <p:spPr>
          <a:xfrm>
            <a:off x="323528" y="260648"/>
            <a:ext cx="7344816" cy="130723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a:latin typeface="Times New Roman" panose="02020603050405020304" pitchFamily="18" charset="0"/>
                <a:cs typeface="Times New Roman" panose="02020603050405020304" pitchFamily="18" charset="0"/>
              </a:rPr>
              <a:t>III. CON ĐƯỜNG HIỆP HÀNH TẠI GIÁO PHẬN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947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5834609" cy="1320800"/>
          </a:xfrm>
        </p:spPr>
        <p:txBody>
          <a:bodyPr>
            <a:normAutofit/>
          </a:bodyPr>
          <a:lstStyle/>
          <a:p>
            <a:pPr algn="ctr"/>
            <a:r>
              <a:rPr lang="vi-VN" b="1">
                <a:latin typeface="Times New Roman" panose="02020603050405020304" pitchFamily="18" charset="0"/>
                <a:cs typeface="Times New Roman" panose="02020603050405020304" pitchFamily="18" charset="0"/>
              </a:rPr>
              <a:t>Tóm </a:t>
            </a:r>
            <a:r>
              <a:rPr lang="vi-VN" b="1" dirty="0">
                <a:latin typeface="Times New Roman" panose="02020603050405020304" pitchFamily="18" charset="0"/>
                <a:cs typeface="Times New Roman" panose="02020603050405020304" pitchFamily="18" charset="0"/>
              </a:rPr>
              <a:t>tắt những dự kiến trong giai </a:t>
            </a:r>
            <a:r>
              <a:rPr lang="vi-VN" b="1">
                <a:latin typeface="Times New Roman" panose="02020603050405020304" pitchFamily="18" charset="0"/>
                <a:cs typeface="Times New Roman" panose="02020603050405020304" pitchFamily="18" charset="0"/>
              </a:rPr>
              <a:t>đoạn </a:t>
            </a:r>
            <a:r>
              <a:rPr lang="en-US" b="1">
                <a:latin typeface="Times New Roman" panose="02020603050405020304" pitchFamily="18" charset="0"/>
                <a:cs typeface="Times New Roman" panose="02020603050405020304" pitchFamily="18" charset="0"/>
              </a:rPr>
              <a:t>G</a:t>
            </a:r>
            <a:r>
              <a:rPr lang="vi-VN" b="1">
                <a:latin typeface="Times New Roman" panose="02020603050405020304" pitchFamily="18" charset="0"/>
                <a:cs typeface="Times New Roman" panose="02020603050405020304" pitchFamily="18" charset="0"/>
              </a:rPr>
              <a:t>iáo </a:t>
            </a:r>
            <a:r>
              <a:rPr lang="vi-VN" b="1" dirty="0">
                <a:latin typeface="Times New Roman" panose="02020603050405020304" pitchFamily="18" charset="0"/>
                <a:cs typeface="Times New Roman" panose="02020603050405020304" pitchFamily="18" charset="0"/>
              </a:rPr>
              <a:t>phận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4" y="1996501"/>
            <a:ext cx="7994849"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Giai đoạn đầu tiên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là nền tảng cho tất cả các giai đoạn </a:t>
            </a:r>
            <a:r>
              <a:rPr lang="vi-VN" sz="3200">
                <a:latin typeface="Times New Roman" panose="02020603050405020304" pitchFamily="18" charset="0"/>
                <a:cs typeface="Times New Roman" panose="02020603050405020304" pitchFamily="18" charset="0"/>
              </a:rPr>
              <a:t>tiếp theo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nhằm cống hiến cho nhiều người, càng nhiều càng tốt, một kinh nghiệm hiệp hành thực sự trong việc lắng nghe nhau và cùng nhau tiến về phía trước, chứ không đơn giản chỉ là trả lời một bảng câu hỏi.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01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76672"/>
            <a:ext cx="6347713" cy="1320800"/>
          </a:xfrm>
        </p:spPr>
        <p:txBody>
          <a:bodyPr/>
          <a:lstStyle/>
          <a:p>
            <a:r>
              <a:rPr lang="en-US" b="1" dirty="0" err="1">
                <a:latin typeface="Times New Roman" panose="02020603050405020304" pitchFamily="18" charset="0"/>
                <a:cs typeface="Times New Roman" panose="02020603050405020304" pitchFamily="18" charset="0"/>
              </a:rPr>
              <a:t>Nhờ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Thần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9558" y="1124746"/>
            <a:ext cx="7850834"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Thần Khí Thiên Chúa hoạt động trong sứ vụ mà Chúa Giêsu</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Qua mọi thế hệ môn </a:t>
            </a:r>
            <a:r>
              <a:rPr lang="en-US" sz="3200" dirty="0" err="1">
                <a:latin typeface="Times New Roman" panose="02020603050405020304" pitchFamily="18" charset="0"/>
                <a:cs typeface="Times New Roman" panose="02020603050405020304" pitchFamily="18" charset="0"/>
              </a:rPr>
              <a:t>đệ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thống</a:t>
            </a:r>
            <a:r>
              <a:rPr lang="en-U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soi sáng chiều sâu luôn mới mẻ của Lời Chúa và soi dẫn các quyết định </a:t>
            </a:r>
            <a:r>
              <a:rPr lang="vi-VN" sz="3200">
                <a:latin typeface="Times New Roman" panose="02020603050405020304" pitchFamily="18" charset="0"/>
                <a:cs typeface="Times New Roman" panose="02020603050405020304" pitchFamily="18" charset="0"/>
              </a:rPr>
              <a:t>cần thiết</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Ngài cũng soi sáng và ban sức sống cho cuộc hiệp hành này, </a:t>
            </a:r>
            <a:r>
              <a:rPr lang="vi-VN" sz="3200" dirty="0">
                <a:solidFill>
                  <a:srgbClr val="FF0000"/>
                </a:solidFill>
                <a:latin typeface="Times New Roman" panose="02020603050405020304" pitchFamily="18" charset="0"/>
                <a:cs typeface="Times New Roman" panose="02020603050405020304" pitchFamily="18" charset="0"/>
              </a:rPr>
              <a:t>NGHE</a:t>
            </a:r>
            <a:r>
              <a:rPr lang="vi-VN" sz="3200" dirty="0">
                <a:latin typeface="Times New Roman" panose="02020603050405020304" pitchFamily="18" charset="0"/>
                <a:cs typeface="Times New Roman" panose="02020603050405020304" pitchFamily="18" charset="0"/>
              </a:rPr>
              <a:t> và </a:t>
            </a:r>
            <a:r>
              <a:rPr lang="vi-VN" sz="3200" dirty="0">
                <a:solidFill>
                  <a:srgbClr val="FF0000"/>
                </a:solidFill>
                <a:latin typeface="Times New Roman" panose="02020603050405020304" pitchFamily="18" charset="0"/>
                <a:cs typeface="Times New Roman" panose="02020603050405020304" pitchFamily="18" charset="0"/>
              </a:rPr>
              <a:t>NÓI</a:t>
            </a:r>
            <a:r>
              <a:rPr lang="vi-VN" sz="3200" dirty="0">
                <a:latin typeface="Times New Roman" panose="02020603050405020304" pitchFamily="18" charset="0"/>
                <a:cs typeface="Times New Roman" panose="02020603050405020304" pitchFamily="18" charset="0"/>
              </a:rPr>
              <a:t> theo </a:t>
            </a:r>
            <a:r>
              <a:rPr lang="vi-VN" sz="3200" dirty="0">
                <a:solidFill>
                  <a:srgbClr val="0070C0"/>
                </a:solidFill>
                <a:latin typeface="Times New Roman" panose="02020603050405020304" pitchFamily="18" charset="0"/>
                <a:cs typeface="Times New Roman" panose="02020603050405020304" pitchFamily="18" charset="0"/>
              </a:rPr>
              <a:t>CHÚA THÁNH THẦN, KHÔNG VÌ Ý TÔI</a:t>
            </a:r>
            <a:endParaRPr lang="en-US" sz="3200" dirty="0">
              <a:solidFill>
                <a:srgbClr val="0070C0"/>
              </a:solidFill>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76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6" y="332656"/>
            <a:ext cx="6347713" cy="1320800"/>
          </a:xfrm>
        </p:spPr>
        <p:txBody>
          <a:bodyPr/>
          <a:lstStyle/>
          <a:p>
            <a:pPr algn="just"/>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nẻo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496" y="1124744"/>
            <a:ext cx="5256584" cy="3880773"/>
          </a:xfrm>
        </p:spPr>
        <p:txBody>
          <a:bodyPr>
            <a:noAutofit/>
          </a:bodyPr>
          <a:lstStyle/>
          <a:p>
            <a:pPr algn="just"/>
            <a:r>
              <a:rPr lang="vi-VN" sz="3200">
                <a:latin typeface="Times New Roman" panose="02020603050405020304" pitchFamily="18" charset="0"/>
                <a:cs typeface="Times New Roman" panose="02020603050405020304" pitchFamily="18" charset="0"/>
              </a:rPr>
              <a:t>Tin Mừng chứng thực cho cách thức Chúa Giêsu thường xuyên tìm đến những người bị loại trừ, bị gạt ra ngoài lề xã hội và bị lãng quên</a:t>
            </a:r>
            <a:endParaRPr lang="en-US" sz="3200">
              <a:latin typeface="Times New Roman" panose="02020603050405020304" pitchFamily="18" charset="0"/>
              <a:cs typeface="Times New Roman" panose="02020603050405020304" pitchFamily="18" charset="0"/>
            </a:endParaRPr>
          </a:p>
          <a:p>
            <a:pPr algn="just"/>
            <a:r>
              <a:rPr lang="vi-VN" sz="3200">
                <a:latin typeface="Times New Roman" panose="02020603050405020304" pitchFamily="18" charset="0"/>
                <a:cs typeface="Times New Roman" panose="02020603050405020304" pitchFamily="18" charset="0"/>
              </a:rPr>
              <a:t> Thiên Chúa thường đến với chúng ta </a:t>
            </a:r>
            <a:r>
              <a:rPr lang="vi-VN" sz="3200">
                <a:solidFill>
                  <a:srgbClr val="FF0000"/>
                </a:solidFill>
                <a:latin typeface="Times New Roman" panose="02020603050405020304" pitchFamily="18" charset="0"/>
                <a:cs typeface="Times New Roman" panose="02020603050405020304" pitchFamily="18" charset="0"/>
              </a:rPr>
              <a:t>qua người khác </a:t>
            </a:r>
            <a:r>
              <a:rPr lang="vi-VN" sz="3200">
                <a:latin typeface="Times New Roman" panose="02020603050405020304" pitchFamily="18" charset="0"/>
                <a:cs typeface="Times New Roman" panose="02020603050405020304" pitchFamily="18" charset="0"/>
              </a:rPr>
              <a:t>và Ngài đến với người khác </a:t>
            </a:r>
            <a:r>
              <a:rPr lang="vi-VN" sz="3200">
                <a:solidFill>
                  <a:srgbClr val="FF0000"/>
                </a:solidFill>
                <a:latin typeface="Times New Roman" panose="02020603050405020304" pitchFamily="18" charset="0"/>
                <a:cs typeface="Times New Roman" panose="02020603050405020304" pitchFamily="18" charset="0"/>
              </a:rPr>
              <a:t>qua chúng ta </a:t>
            </a:r>
            <a:r>
              <a:rPr lang="vi-VN" sz="3200">
                <a:latin typeface="Times New Roman" panose="02020603050405020304" pitchFamily="18" charset="0"/>
                <a:cs typeface="Times New Roman" panose="02020603050405020304" pitchFamily="18" charset="0"/>
              </a:rPr>
              <a:t>theo những nẻo đường bất ngờ.</a:t>
            </a:r>
            <a:endParaRPr lang="en-US" sz="320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EC216608-C237-4BA9-AB82-6D224C5FBA15}"/>
              </a:ext>
            </a:extLst>
          </p:cNvPr>
          <p:cNvSpPr txBox="1">
            <a:spLocks/>
          </p:cNvSpPr>
          <p:nvPr/>
        </p:nvSpPr>
        <p:spPr>
          <a:xfrm>
            <a:off x="5244559" y="5068102"/>
            <a:ext cx="3899441" cy="802528"/>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i="1">
                <a:solidFill>
                  <a:srgbClr val="FF0000"/>
                </a:solidFill>
                <a:latin typeface="Times New Roman" panose="02020603050405020304" pitchFamily="18" charset="0"/>
                <a:cs typeface="Times New Roman" panose="02020603050405020304" pitchFamily="18" charset="0"/>
              </a:rPr>
              <a:t>Icon chính thức </a:t>
            </a:r>
          </a:p>
          <a:p>
            <a:pPr algn="ctr"/>
            <a:r>
              <a:rPr lang="en-US" sz="2800" i="1">
                <a:solidFill>
                  <a:srgbClr val="FF0000"/>
                </a:solidFill>
                <a:latin typeface="Times New Roman" panose="02020603050405020304" pitchFamily="18" charset="0"/>
                <a:cs typeface="Times New Roman" panose="02020603050405020304" pitchFamily="18" charset="0"/>
              </a:rPr>
              <a:t>của THĐGM 16</a:t>
            </a:r>
          </a:p>
        </p:txBody>
      </p:sp>
      <p:pic>
        <p:nvPicPr>
          <p:cNvPr id="5" name="Content Placeholder 4">
            <a:extLst>
              <a:ext uri="{FF2B5EF4-FFF2-40B4-BE49-F238E27FC236}">
                <a16:creationId xmlns:a16="http://schemas.microsoft.com/office/drawing/2014/main" id="{90F2EB8B-EA4A-492A-9FA0-B30A61669B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340768"/>
            <a:ext cx="3547889" cy="3559012"/>
          </a:xfrm>
          <a:prstGeom prst="rect">
            <a:avLst/>
          </a:prstGeom>
        </p:spPr>
      </p:pic>
    </p:spTree>
    <p:extLst>
      <p:ext uri="{BB962C8B-B14F-4D97-AF65-F5344CB8AC3E}">
        <p14:creationId xmlns:p14="http://schemas.microsoft.com/office/powerpoint/2010/main" val="19751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13" y="596032"/>
            <a:ext cx="6347713" cy="1320800"/>
          </a:xfrm>
        </p:spPr>
        <p:txBody>
          <a:bodyPr/>
          <a:lstStyle/>
          <a:p>
            <a:r>
              <a:rPr lang="en-US" b="1" dirty="0" err="1">
                <a:latin typeface="Times New Roman" panose="02020603050405020304" pitchFamily="18" charset="0"/>
                <a:cs typeface="Times New Roman" panose="02020603050405020304" pitchFamily="18" charset="0"/>
              </a:rPr>
              <a:t>Tránh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qua chuyện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412778"/>
            <a:ext cx="7335768" cy="3880773"/>
          </a:xfrm>
        </p:spPr>
        <p:txBody>
          <a:bodyPr>
            <a:noAutofit/>
          </a:bodyPr>
          <a:lstStyle/>
          <a:p>
            <a:pPr algn="just"/>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ần phải nỗ lực thu hút nhiều người tham gia, tham gia nhiều nhất có thể và tham gia cách đầy ý nghĩa (cốt tại các </a:t>
            </a:r>
            <a:r>
              <a:rPr lang="vi-VN" sz="3200">
                <a:latin typeface="Times New Roman" panose="02020603050405020304" pitchFamily="18" charset="0"/>
                <a:cs typeface="Times New Roman" panose="02020603050405020304" pitchFamily="18" charset="0"/>
              </a:rPr>
              <a:t>xứ…)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Mọi việc sẽ hóa ra vô ích nếu khởi đầu cách hời hợt hoặc theo kịch bản, không thể hiện được đầy đủ và chính xác kinh nghiệm của những người tham dự cũng như không diễn tả đầy đủ được tầm mức và sự đa dạng của các kinh nghiệm.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0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1" y="476672"/>
            <a:ext cx="6347713" cy="803176"/>
          </a:xfrm>
        </p:spPr>
        <p:txBody>
          <a:bodyPr/>
          <a:lstStyle/>
          <a:p>
            <a:r>
              <a:rPr lang="en-US" b="1" dirty="0" err="1">
                <a:latin typeface="Times New Roman" panose="02020603050405020304" pitchFamily="18" charset="0"/>
                <a:cs typeface="Times New Roman" panose="02020603050405020304" pitchFamily="18" charset="0"/>
              </a:rPr>
              <a:t>Kêu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gọi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rãi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30" y="1091560"/>
            <a:ext cx="7490793" cy="3880773"/>
          </a:xfrm>
        </p:spPr>
        <p:txBody>
          <a:bodyPr>
            <a:noAutofit/>
          </a:bodyPr>
          <a:lstStyle/>
          <a:p>
            <a:pPr algn="just"/>
            <a:r>
              <a:rPr lang="en-US" sz="3200" dirty="0">
                <a:latin typeface="Times New Roman" panose="02020603050405020304" pitchFamily="18" charset="0"/>
                <a:cs typeface="Times New Roman" panose="02020603050405020304" pitchFamily="18" charset="0"/>
              </a:rPr>
              <a:t>G</a:t>
            </a:r>
            <a:r>
              <a:rPr lang="vi-VN" sz="3200" dirty="0">
                <a:latin typeface="Times New Roman" panose="02020603050405020304" pitchFamily="18" charset="0"/>
                <a:cs typeface="Times New Roman" panose="02020603050405020304" pitchFamily="18" charset="0"/>
              </a:rPr>
              <a:t>iai đoạn giáo phận nên bắt đầu bằng cách tìm ra những cách vận động hiệu quả nhất để đạt được sự tham gia rộng rãi nhất có thể. Cá nhân chúng ta phải đi ra các vùng ngoại vi, đến với những người đã rời bỏ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a:t>
            </a:r>
            <a:r>
              <a:rPr lang="vi-VN" sz="3200" dirty="0">
                <a:latin typeface="Times New Roman" panose="02020603050405020304" pitchFamily="18" charset="0"/>
                <a:cs typeface="Times New Roman" panose="02020603050405020304" pitchFamily="18" charset="0"/>
              </a:rPr>
              <a:t>, những người chẳng mấy khi hoặc không bao giờ thực hành đức tin, những người trải qua cảnh nghèo đói hoặc bị gạt ra ngoài lề xã 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52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2" y="596032"/>
            <a:ext cx="8496940" cy="1320800"/>
          </a:xfrm>
        </p:spPr>
        <p:txBody>
          <a:bodyPr>
            <a:normAutofit/>
          </a:bodyPr>
          <a:lstStyle/>
          <a:p>
            <a:r>
              <a:rPr lang="en-US" b="1" dirty="0" err="1">
                <a:solidFill>
                  <a:srgbClr val="00B050"/>
                </a:solidFill>
                <a:latin typeface="Times New Roman" panose="02020603050405020304" pitchFamily="18" charset="0"/>
                <a:cs typeface="Times New Roman" panose="02020603050405020304" pitchFamily="18" charset="0"/>
              </a:rPr>
              <a:t>Trọng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tâm</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của</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kinh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nghiệm</a:t>
            </a:r>
            <a:r>
              <a:rPr lang="en-US" b="1" dirty="0">
                <a:solidFill>
                  <a:srgbClr val="00B050"/>
                </a:solidFill>
                <a:latin typeface="Times New Roman" panose="02020603050405020304" pitchFamily="18" charset="0"/>
                <a:cs typeface="Times New Roman" panose="02020603050405020304" pitchFamily="18" charset="0"/>
              </a:rPr>
              <a:t> </a:t>
            </a:r>
            <a:r>
              <a:rPr lang="en-US" b="1" err="1">
                <a:solidFill>
                  <a:srgbClr val="00B050"/>
                </a:solidFill>
                <a:latin typeface="Times New Roman" panose="02020603050405020304" pitchFamily="18" charset="0"/>
                <a:cs typeface="Times New Roman" panose="02020603050405020304" pitchFamily="18" charset="0"/>
              </a:rPr>
              <a:t>hiệp</a:t>
            </a:r>
            <a:r>
              <a:rPr lang="en-US" b="1">
                <a:solidFill>
                  <a:srgbClr val="00B050"/>
                </a:solidFill>
                <a:latin typeface="Times New Roman" panose="02020603050405020304" pitchFamily="18" charset="0"/>
                <a:cs typeface="Times New Roman" panose="02020603050405020304" pitchFamily="18" charset="0"/>
              </a:rPr>
              <a:t> hành</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8" y="1556794"/>
            <a:ext cx="7562801" cy="3880773"/>
          </a:xfrm>
        </p:spPr>
        <p:txBody>
          <a:bodyPr>
            <a:noAutofit/>
          </a:bodyPr>
          <a:lstStyle/>
          <a:p>
            <a:pPr algn="just"/>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buổi</a:t>
            </a:r>
            <a:r>
              <a:rPr lang="en-US" sz="320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a:t>
            </a:r>
            <a:r>
              <a:rPr lang="en-US" sz="3200">
                <a:latin typeface="Times New Roman" panose="02020603050405020304" pitchFamily="18" charset="0"/>
                <a:cs typeface="Times New Roman" panose="02020603050405020304" pitchFamily="18" charset="0"/>
              </a:rPr>
              <a:t>ảm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685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48680"/>
            <a:ext cx="6347713" cy="672728"/>
          </a:xfrm>
        </p:spPr>
        <p:txBody>
          <a:bodyPr/>
          <a:lstStyle/>
          <a:p>
            <a:r>
              <a:rPr lang="en-US" b="1" dirty="0" err="1">
                <a:latin typeface="Times New Roman" panose="02020603050405020304" pitchFamily="18" charset="0"/>
                <a:cs typeface="Times New Roman" panose="02020603050405020304" pitchFamily="18" charset="0"/>
              </a:rPr>
              <a:t>Mục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buổi</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sẻ</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321152"/>
            <a:ext cx="7706817" cy="3880773"/>
          </a:xfrm>
        </p:spPr>
        <p:txBody>
          <a:bodyPr>
            <a:noAutofit/>
          </a:bodyPr>
          <a:lstStyle/>
          <a:p>
            <a:pPr algn="just"/>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Đừng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4" y="476672"/>
            <a:ext cx="6347713" cy="1320800"/>
          </a:xfrm>
        </p:spPr>
        <p:txBody>
          <a:bodyPr/>
          <a:lstStyle/>
          <a:p>
            <a:r>
              <a:rPr lang="en-US" b="1" dirty="0" err="1">
                <a:latin typeface="Times New Roman" panose="02020603050405020304" pitchFamily="18" charset="0"/>
                <a:cs typeface="Times New Roman" panose="02020603050405020304" pitchFamily="18" charset="0"/>
              </a:rPr>
              <a:t>Đúc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hồi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8601" y="1296496"/>
            <a:ext cx="7562801" cy="3880773"/>
          </a:xfrm>
        </p:spPr>
        <p:txBody>
          <a:bodyPr>
            <a:noAutofit/>
          </a:bodyPr>
          <a:lstStyle/>
          <a:p>
            <a:pPr algn="just"/>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ý kiến</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Thu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k</a:t>
            </a:r>
            <a:r>
              <a:rPr lang="en-US" sz="3200">
                <a:latin typeface="Times New Roman" panose="02020603050405020304" pitchFamily="18" charset="0"/>
                <a:cs typeface="Times New Roman" panose="02020603050405020304" pitchFamily="18" charset="0"/>
              </a:rPr>
              <a:t>hông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hoạch</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THĐ, </a:t>
            </a:r>
            <a:r>
              <a:rPr lang="vi-VN" sz="3200" dirty="0">
                <a:latin typeface="Times New Roman" panose="02020603050405020304" pitchFamily="18" charset="0"/>
                <a:cs typeface="Times New Roman" panose="02020603050405020304" pitchFamily="18" charset="0"/>
              </a:rPr>
              <a:t>khơi lên một </a:t>
            </a:r>
            <a:r>
              <a:rPr lang="vi-VN" sz="3200" dirty="0">
                <a:solidFill>
                  <a:srgbClr val="FF0000"/>
                </a:solidFill>
                <a:latin typeface="Times New Roman" panose="02020603050405020304" pitchFamily="18" charset="0"/>
                <a:cs typeface="Times New Roman" panose="02020603050405020304" pitchFamily="18" charset="0"/>
              </a:rPr>
              <a:t>quan điểm độc đáo</a:t>
            </a:r>
            <a:r>
              <a:rPr lang="vi-VN" sz="3200" dirty="0">
                <a:solidFill>
                  <a:srgbClr val="7030A0"/>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hoặc </a:t>
            </a:r>
            <a:r>
              <a:rPr lang="vi-VN" sz="3200" dirty="0">
                <a:solidFill>
                  <a:srgbClr val="FF0000"/>
                </a:solidFill>
                <a:latin typeface="Times New Roman" panose="02020603050405020304" pitchFamily="18" charset="0"/>
                <a:cs typeface="Times New Roman" panose="02020603050405020304" pitchFamily="18" charset="0"/>
              </a:rPr>
              <a:t>mở ra </a:t>
            </a:r>
            <a:r>
              <a:rPr lang="vi-VN" sz="3200" dirty="0">
                <a:latin typeface="Times New Roman" panose="02020603050405020304" pitchFamily="18" charset="0"/>
                <a:cs typeface="Times New Roman" panose="02020603050405020304" pitchFamily="18" charset="0"/>
              </a:rPr>
              <a:t>một chân trời mới</a:t>
            </a:r>
            <a:r>
              <a:rPr lang="en-US" sz="3200" dirty="0">
                <a:latin typeface="Times New Roman" panose="02020603050405020304" pitchFamily="18" charset="0"/>
                <a:cs typeface="Times New Roman" panose="02020603050405020304" pitchFamily="18" charset="0"/>
              </a:rPr>
              <a:t>.</a:t>
            </a:r>
          </a:p>
          <a:p>
            <a:pPr algn="just"/>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4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8" y="1196752"/>
            <a:ext cx="7632846" cy="1320800"/>
          </a:xfrm>
        </p:spPr>
        <p:txBody>
          <a:bodyPr/>
          <a:lstStyle/>
          <a:p>
            <a:r>
              <a:rPr lang="en-US" b="1" dirty="0">
                <a:latin typeface="Times New Roman" panose="02020603050405020304" pitchFamily="18" charset="0"/>
                <a:cs typeface="Times New Roman" panose="02020603050405020304" pitchFamily="18" charset="0"/>
              </a:rPr>
              <a:t>THƯỢNG HỘI ĐỒNG GIÁM MỤC</a:t>
            </a:r>
          </a:p>
        </p:txBody>
      </p:sp>
      <p:sp>
        <p:nvSpPr>
          <p:cNvPr id="3" name="Content Placeholder 2"/>
          <p:cNvSpPr>
            <a:spLocks noGrp="1"/>
          </p:cNvSpPr>
          <p:nvPr>
            <p:ph idx="1"/>
          </p:nvPr>
        </p:nvSpPr>
        <p:spPr>
          <a:xfrm>
            <a:off x="467544" y="2160592"/>
            <a:ext cx="6480720" cy="3880773"/>
          </a:xfrm>
        </p:spPr>
        <p:txBody>
          <a:bodyPr>
            <a:noAutofit/>
          </a:bodyPr>
          <a:lstStyle/>
          <a:p>
            <a:r>
              <a:rPr lang="vi-VN" sz="3200" dirty="0">
                <a:latin typeface="Times New Roman" panose="02020603050405020304" pitchFamily="18" charset="0"/>
                <a:cs typeface="Times New Roman" panose="02020603050405020304" pitchFamily="18" charset="0"/>
              </a:rPr>
              <a:t>Là một tổ chức qui tụ các giám mục được chọn từ mọi nước trên thế giới </a:t>
            </a:r>
            <a:endParaRPr lang="en-US" sz="3200" dirty="0">
              <a:latin typeface="Times New Roman" panose="02020603050405020304" pitchFamily="18" charset="0"/>
              <a:cs typeface="Times New Roman" panose="02020603050405020304" pitchFamily="18" charset="0"/>
            </a:endParaRPr>
          </a:p>
          <a:p>
            <a:r>
              <a:rPr lang="en-US" sz="3200" err="1">
                <a:solidFill>
                  <a:schemeClr val="tx1"/>
                </a:solidFill>
                <a:latin typeface="Times New Roman" panose="02020603050405020304" pitchFamily="18" charset="0"/>
                <a:cs typeface="Times New Roman" panose="02020603050405020304" pitchFamily="18" charset="0"/>
              </a:rPr>
              <a:t>Được</a:t>
            </a:r>
            <a:r>
              <a:rPr lang="en-US" sz="320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T</a:t>
            </a:r>
            <a:r>
              <a:rPr lang="en-US" sz="3200">
                <a:solidFill>
                  <a:schemeClr val="tx1"/>
                </a:solidFill>
                <a:latin typeface="Times New Roman" panose="02020603050405020304" pitchFamily="18" charset="0"/>
                <a:cs typeface="Times New Roman" panose="02020603050405020304" pitchFamily="18" charset="0"/>
              </a:rPr>
              <a:t>hánh </a:t>
            </a:r>
            <a:r>
              <a:rPr lang="en-US" sz="3200" dirty="0" err="1">
                <a:solidFill>
                  <a:schemeClr val="tx1"/>
                </a:solidFill>
                <a:latin typeface="Times New Roman" panose="02020603050405020304" pitchFamily="18" charset="0"/>
                <a:ea typeface="Times New Roman"/>
                <a:cs typeface="Times New Roman" panose="02020603050405020304" pitchFamily="18" charset="0"/>
              </a:rPr>
              <a:t>Giáo</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Hoàng</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Phaolô</a:t>
            </a:r>
            <a:r>
              <a:rPr lang="en-US" sz="3200" dirty="0">
                <a:solidFill>
                  <a:schemeClr val="tx1"/>
                </a:solidFill>
                <a:latin typeface="Times New Roman" panose="02020603050405020304" pitchFamily="18" charset="0"/>
                <a:ea typeface="Times New Roman"/>
                <a:cs typeface="Times New Roman" panose="02020603050405020304" pitchFamily="18" charset="0"/>
              </a:rPr>
              <a:t> VI </a:t>
            </a:r>
            <a:r>
              <a:rPr lang="en-US" sz="3200" dirty="0" err="1">
                <a:solidFill>
                  <a:schemeClr val="tx1"/>
                </a:solidFill>
                <a:latin typeface="Times New Roman" panose="02020603050405020304" pitchFamily="18" charset="0"/>
                <a:ea typeface="Times New Roman"/>
                <a:cs typeface="Times New Roman" panose="02020603050405020304" pitchFamily="18" charset="0"/>
              </a:rPr>
              <a:t>thiết</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lập</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ngày</a:t>
            </a:r>
            <a:r>
              <a:rPr lang="en-US" sz="3200" dirty="0">
                <a:solidFill>
                  <a:schemeClr val="tx1"/>
                </a:solidFill>
                <a:latin typeface="Times New Roman" panose="02020603050405020304" pitchFamily="18" charset="0"/>
                <a:ea typeface="Times New Roman"/>
                <a:cs typeface="Times New Roman" panose="02020603050405020304" pitchFamily="18" charset="0"/>
              </a:rPr>
              <a:t> 15/9/1965</a:t>
            </a:r>
          </a:p>
          <a:p>
            <a:r>
              <a:rPr lang="en-US" sz="3200" dirty="0">
                <a:solidFill>
                  <a:schemeClr val="tx1"/>
                </a:solidFill>
                <a:latin typeface="Times New Roman" panose="02020603050405020304" pitchFamily="18" charset="0"/>
                <a:ea typeface="Times New Roman"/>
                <a:cs typeface="Times New Roman" panose="02020603050405020304" pitchFamily="18" charset="0"/>
              </a:rPr>
              <a:t>T</a:t>
            </a:r>
            <a:r>
              <a:rPr lang="en-US" sz="3200">
                <a:solidFill>
                  <a:schemeClr val="tx1"/>
                </a:solidFill>
                <a:latin typeface="Times New Roman" panose="02020603050405020304" pitchFamily="18" charset="0"/>
                <a:ea typeface="Times New Roman"/>
                <a:cs typeface="Times New Roman" panose="02020603050405020304" pitchFamily="18" charset="0"/>
              </a:rPr>
              <a:t>rên </a:t>
            </a:r>
            <a:r>
              <a:rPr lang="en-US" sz="3200" dirty="0" err="1">
                <a:solidFill>
                  <a:schemeClr val="tx1"/>
                </a:solidFill>
                <a:latin typeface="Times New Roman" panose="02020603050405020304" pitchFamily="18" charset="0"/>
                <a:ea typeface="Times New Roman"/>
                <a:cs typeface="Times New Roman" panose="02020603050405020304" pitchFamily="18" charset="0"/>
              </a:rPr>
              <a:t>nền</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tảng</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của</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mầu</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nhiệm</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hiệp</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thông</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dirty="0" err="1">
                <a:solidFill>
                  <a:schemeClr val="tx1"/>
                </a:solidFill>
                <a:latin typeface="Times New Roman" panose="02020603050405020304" pitchFamily="18" charset="0"/>
                <a:ea typeface="Times New Roman"/>
                <a:cs typeface="Times New Roman" panose="02020603050405020304" pitchFamily="18" charset="0"/>
              </a:rPr>
              <a:t>trong</a:t>
            </a:r>
            <a:r>
              <a:rPr lang="en-US" sz="3200" dirty="0">
                <a:solidFill>
                  <a:schemeClr val="tx1"/>
                </a:solidFill>
                <a:latin typeface="Times New Roman" panose="02020603050405020304" pitchFamily="18" charset="0"/>
                <a:ea typeface="Times New Roman"/>
                <a:cs typeface="Times New Roman" panose="02020603050405020304" pitchFamily="18" charset="0"/>
              </a:rPr>
              <a:t> </a:t>
            </a:r>
            <a:r>
              <a:rPr lang="en-US" sz="3200" err="1">
                <a:solidFill>
                  <a:schemeClr val="tx1"/>
                </a:solidFill>
                <a:latin typeface="Times New Roman" panose="02020603050405020304" pitchFamily="18" charset="0"/>
                <a:ea typeface="Times New Roman"/>
                <a:cs typeface="Times New Roman" panose="02020603050405020304" pitchFamily="18" charset="0"/>
              </a:rPr>
              <a:t>Giáo</a:t>
            </a:r>
            <a:r>
              <a:rPr lang="en-US" sz="3200">
                <a:solidFill>
                  <a:schemeClr val="tx1"/>
                </a:solidFill>
                <a:latin typeface="Times New Roman" panose="02020603050405020304" pitchFamily="18" charset="0"/>
                <a:ea typeface="Times New Roman"/>
                <a:cs typeface="Times New Roman" panose="02020603050405020304" pitchFamily="18" charset="0"/>
              </a:rPr>
              <a:t> </a:t>
            </a:r>
            <a:r>
              <a:rPr lang="en-US" sz="3200" dirty="0">
                <a:solidFill>
                  <a:schemeClr val="tx1"/>
                </a:solidFill>
                <a:latin typeface="Times New Roman" panose="02020603050405020304" pitchFamily="18" charset="0"/>
                <a:ea typeface="Times New Roman"/>
                <a:cs typeface="Times New Roman" panose="02020603050405020304" pitchFamily="18" charset="0"/>
              </a:rPr>
              <a:t>H</a:t>
            </a:r>
            <a:r>
              <a:rPr lang="en-US" sz="3200">
                <a:solidFill>
                  <a:schemeClr val="tx1"/>
                </a:solidFill>
                <a:latin typeface="Times New Roman" panose="02020603050405020304" pitchFamily="18" charset="0"/>
                <a:ea typeface="Times New Roman"/>
                <a:cs typeface="Times New Roman" panose="02020603050405020304" pitchFamily="18" charset="0"/>
              </a:rPr>
              <a:t>ội</a:t>
            </a:r>
            <a:r>
              <a:rPr lang="en-US" sz="3200" dirty="0">
                <a:solidFill>
                  <a:schemeClr val="tx1"/>
                </a:solidFill>
                <a:latin typeface="Times New Roman" panose="02020603050405020304" pitchFamily="18" charset="0"/>
                <a:ea typeface="Times New Roman"/>
                <a:cs typeface="Times New Roman" panose="02020603050405020304" pitchFamily="18" charset="0"/>
              </a:rPr>
              <a:t>.</a:t>
            </a:r>
          </a:p>
          <a:p>
            <a:pPr marL="0" indent="0">
              <a:buNone/>
            </a:pPr>
            <a:br>
              <a:rPr lang="en-US" sz="3200" dirty="0">
                <a:solidFill>
                  <a:srgbClr val="000000"/>
                </a:solidFill>
                <a:latin typeface="Times New Roman" panose="02020603050405020304" pitchFamily="18" charset="0"/>
                <a:ea typeface="Times New Roman"/>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6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76672"/>
            <a:ext cx="6347713" cy="600720"/>
          </a:xfrm>
        </p:spPr>
        <p:txBody>
          <a:bodyPr>
            <a:noAutofit/>
          </a:bodyPr>
          <a:lstStyle/>
          <a:p>
            <a:r>
              <a:rPr lang="en-US" b="1">
                <a:latin typeface="Times New Roman" panose="02020603050405020304" pitchFamily="18" charset="0"/>
                <a:cs typeface="Times New Roman" panose="02020603050405020304" pitchFamily="18" charset="0"/>
              </a:rPr>
              <a:t>Đúc kết các phản hồi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77136"/>
            <a:ext cx="7490793" cy="3880773"/>
          </a:xfrm>
        </p:spPr>
        <p:txBody>
          <a:bodyPr>
            <a:noAutofit/>
          </a:bodyPr>
          <a:lstStyle/>
          <a:p>
            <a:pPr algn="just"/>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ên dành sự quan tâm đặc biệt cho tiếng nói của những người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được lắng nghe và cả những “ý kiến trái chiều của thiểu </a:t>
            </a:r>
            <a:r>
              <a:rPr lang="vi-VN" sz="3200">
                <a:latin typeface="Times New Roman" panose="02020603050405020304" pitchFamily="18" charset="0"/>
                <a:cs typeface="Times New Roman" panose="02020603050405020304" pitchFamily="18" charset="0"/>
              </a:rPr>
              <a:t>số” </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hấn mạnh những trải nghiệm tích cực,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trải nghiệm thách thức và </a:t>
            </a:r>
            <a:r>
              <a:rPr lang="vi-VN" sz="3200">
                <a:latin typeface="Times New Roman" panose="02020603050405020304" pitchFamily="18" charset="0"/>
                <a:cs typeface="Times New Roman" panose="02020603050405020304" pitchFamily="18" charset="0"/>
              </a:rPr>
              <a:t>tiêu cực </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V</a:t>
            </a:r>
            <a:r>
              <a:rPr lang="vi-VN" sz="3200" dirty="0">
                <a:latin typeface="Times New Roman" panose="02020603050405020304" pitchFamily="18" charset="0"/>
                <a:cs typeface="Times New Roman" panose="02020603050405020304" pitchFamily="18" charset="0"/>
              </a:rPr>
              <a:t>ề kinh nghiệm của cuộc họp địa phương: thái độ của những người tham dự, niềm vui và những thách thức khi cùng nhau phân định.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87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20A4BC-4F8E-43F3-B8EE-F3305290426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055F5CF-18CC-4217-936A-7E34C1E954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1" y="-10356"/>
            <a:ext cx="11215483" cy="6867024"/>
          </a:xfrm>
        </p:spPr>
      </p:pic>
      <p:sp>
        <p:nvSpPr>
          <p:cNvPr id="9" name="Title 1">
            <a:extLst>
              <a:ext uri="{FF2B5EF4-FFF2-40B4-BE49-F238E27FC236}">
                <a16:creationId xmlns:a16="http://schemas.microsoft.com/office/drawing/2014/main" id="{5C365EFE-B06C-4BAE-B293-DB160C8A03C8}"/>
              </a:ext>
            </a:extLst>
          </p:cNvPr>
          <p:cNvSpPr txBox="1">
            <a:spLocks/>
          </p:cNvSpPr>
          <p:nvPr/>
        </p:nvSpPr>
        <p:spPr>
          <a:xfrm>
            <a:off x="3491882" y="908720"/>
            <a:ext cx="63484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latin typeface="Times New Roman" panose="02020603050405020304" pitchFamily="18" charset="0"/>
                <a:cs typeface="Times New Roman" panose="02020603050405020304" pitchFamily="18" charset="0"/>
              </a:rPr>
              <a:t>Vai trò của giám mục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trong Tiến trình hiệp hành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98610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76672"/>
            <a:ext cx="6347713" cy="1320800"/>
          </a:xfrm>
        </p:spPr>
        <p:txBody>
          <a:bodyPr>
            <a:normAutofit/>
          </a:bodyPr>
          <a:lstStyle/>
          <a:p>
            <a:pPr algn="ctr"/>
            <a:r>
              <a:rPr lang="en-US" b="1">
                <a:latin typeface="Times New Roman" panose="02020603050405020304" pitchFamily="18" charset="0"/>
                <a:cs typeface="Times New Roman" panose="02020603050405020304" pitchFamily="18" charset="0"/>
              </a:rPr>
              <a:t>Vai </a:t>
            </a: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mục</a:t>
            </a:r>
            <a:r>
              <a:rPr lang="en-US" b="1" dirty="0">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trong</a:t>
            </a:r>
            <a:r>
              <a:rPr lang="en-US" b="1">
                <a:latin typeface="Times New Roman" panose="02020603050405020304" pitchFamily="18" charset="0"/>
                <a:cs typeface="Times New Roman" panose="02020603050405020304" pitchFamily="18" charset="0"/>
              </a:rPr>
              <a:t>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Tiến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780477"/>
            <a:ext cx="7274769" cy="3880773"/>
          </a:xfrm>
        </p:spPr>
        <p:txBody>
          <a:bodyPr>
            <a:noAutofit/>
          </a:bodyPr>
          <a:lstStyle/>
          <a:p>
            <a:pPr algn="just"/>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872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42DA1-E174-A747-B100-D0594F8B97FF}"/>
              </a:ext>
            </a:extLst>
          </p:cNvPr>
          <p:cNvSpPr>
            <a:spLocks noGrp="1"/>
          </p:cNvSpPr>
          <p:nvPr>
            <p:ph type="title"/>
          </p:nvPr>
        </p:nvSpPr>
        <p:spPr>
          <a:xfrm>
            <a:off x="609601" y="332656"/>
            <a:ext cx="6347713" cy="1320800"/>
          </a:xfrm>
        </p:spPr>
        <p:txBody>
          <a:bodyPr>
            <a:normAutofit/>
          </a:bodyPr>
          <a:lstStyle/>
          <a:p>
            <a:pPr algn="ctr"/>
            <a:r>
              <a:rPr lang="en-US" b="1" dirty="0" err="1">
                <a:latin typeface="Times New Roman" panose="02020603050405020304" pitchFamily="18" charset="0"/>
                <a:cs typeface="Times New Roman" panose="02020603050405020304" pitchFamily="18" charset="0"/>
              </a:rPr>
              <a:t>Vai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mục</a:t>
            </a:r>
            <a:r>
              <a:rPr lang="en-US" b="1" dirty="0">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trong</a:t>
            </a:r>
            <a:r>
              <a:rPr lang="en-US" b="1">
                <a:latin typeface="Times New Roman" panose="02020603050405020304" pitchFamily="18" charset="0"/>
                <a:cs typeface="Times New Roman" panose="02020603050405020304" pitchFamily="18" charset="0"/>
              </a:rPr>
              <a:t>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Tiến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endParaRPr lang="fr-VN"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697A9F3-50E9-6847-BD59-41D76C6BBC38}"/>
              </a:ext>
            </a:extLst>
          </p:cNvPr>
          <p:cNvSpPr>
            <a:spLocks noGrp="1"/>
          </p:cNvSpPr>
          <p:nvPr>
            <p:ph idx="1"/>
          </p:nvPr>
        </p:nvSpPr>
        <p:spPr>
          <a:xfrm>
            <a:off x="609600" y="1628802"/>
            <a:ext cx="7418785" cy="3880773"/>
          </a:xfrm>
        </p:spPr>
        <p:txBody>
          <a:bodyPr>
            <a:noAutofit/>
          </a:bodyPr>
          <a:lstStyle/>
          <a:p>
            <a:pPr algn="just"/>
            <a:r>
              <a:rPr lang="fr-FR" sz="3200" dirty="0">
                <a:latin typeface="Times New Roman" panose="02020603050405020304" pitchFamily="18" charset="0"/>
                <a:cs typeface="Times New Roman" panose="02020603050405020304" pitchFamily="18" charset="0"/>
              </a:rPr>
              <a:t>B</a:t>
            </a:r>
            <a:r>
              <a:rPr lang="fr-VN" sz="3200" dirty="0">
                <a:latin typeface="Times New Roman" panose="02020603050405020304" pitchFamily="18" charset="0"/>
                <a:cs typeface="Times New Roman" panose="02020603050405020304" pitchFamily="18" charset="0"/>
              </a:rPr>
              <a:t>ảo đảm các nguồn lực thích hợp</a:t>
            </a:r>
          </a:p>
          <a:p>
            <a:pPr algn="just"/>
            <a:r>
              <a:rPr lang="vi-VN" sz="3200" dirty="0">
                <a:latin typeface="Times New Roman" panose="02020603050405020304" pitchFamily="18" charset="0"/>
                <a:cs typeface="Times New Roman" panose="02020603050405020304" pitchFamily="18" charset="0"/>
              </a:rPr>
              <a:t>khuyến khích các cá nhân và các nhóm khác nhau nhập cuộc; thu hút sự tham gia rộng rãi của các tín hữu và tiếp cận đầy đủ các thành phần Dân Chúa</a:t>
            </a:r>
          </a:p>
          <a:p>
            <a:pPr algn="just"/>
            <a:r>
              <a:rPr lang="vi-VN" sz="3200" dirty="0">
                <a:latin typeface="Times New Roman" panose="02020603050405020304" pitchFamily="18" charset="0"/>
                <a:cs typeface="Times New Roman" panose="02020603050405020304" pitchFamily="18" charset="0"/>
              </a:rPr>
              <a:t>lắng nghe tiếng nói của các tín hữu bằng nhiều cách</a:t>
            </a:r>
          </a:p>
          <a:p>
            <a:pPr algn="just"/>
            <a:r>
              <a:rPr lang="vi-VN" sz="3200" dirty="0">
                <a:latin typeface="Times New Roman" panose="02020603050405020304" pitchFamily="18" charset="0"/>
                <a:cs typeface="Times New Roman" panose="02020603050405020304" pitchFamily="18" charset="0"/>
              </a:rPr>
              <a:t>triệu tập hội nghị Tiền-Thượng Hội đồng giáo phận </a:t>
            </a:r>
          </a:p>
          <a:p>
            <a:pPr algn="just"/>
            <a:endParaRPr lang="vi-VN" sz="3200" dirty="0">
              <a:latin typeface="Times New Roman" panose="02020603050405020304" pitchFamily="18" charset="0"/>
              <a:cs typeface="Times New Roman" panose="02020603050405020304" pitchFamily="18" charset="0"/>
            </a:endParaRPr>
          </a:p>
          <a:p>
            <a:pPr algn="just"/>
            <a:endParaRPr lang="fr-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5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8209FAF-D3CA-432B-BDBE-2D26F66561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6792" y="0"/>
            <a:ext cx="12188390" cy="6858000"/>
          </a:xfrm>
        </p:spPr>
      </p:pic>
      <p:sp>
        <p:nvSpPr>
          <p:cNvPr id="7" name="Titre 1">
            <a:extLst>
              <a:ext uri="{FF2B5EF4-FFF2-40B4-BE49-F238E27FC236}">
                <a16:creationId xmlns:a16="http://schemas.microsoft.com/office/drawing/2014/main" id="{4DECBC41-8811-4C74-8384-97A32CB7A311}"/>
              </a:ext>
            </a:extLst>
          </p:cNvPr>
          <p:cNvSpPr txBox="1">
            <a:spLocks/>
          </p:cNvSpPr>
          <p:nvPr/>
        </p:nvSpPr>
        <p:spPr>
          <a:xfrm>
            <a:off x="827584" y="5537200"/>
            <a:ext cx="6912768"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b="1">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Vai trò của các linh mục và  phó tế trong Tiến trình hiệp hành</a:t>
            </a:r>
            <a:endParaRPr lang="fr-VN"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46339"/>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CBC6B-EBCC-0F4B-BA8E-64FE3DF9E7E6}"/>
              </a:ext>
            </a:extLst>
          </p:cNvPr>
          <p:cNvSpPr>
            <a:spLocks noGrp="1"/>
          </p:cNvSpPr>
          <p:nvPr>
            <p:ph type="title"/>
          </p:nvPr>
        </p:nvSpPr>
        <p:spPr>
          <a:xfrm>
            <a:off x="683570" y="524024"/>
            <a:ext cx="6984774" cy="1320800"/>
          </a:xfrm>
        </p:spPr>
        <p:txBody>
          <a:bodyPr>
            <a:noAutofit/>
          </a:bodyPr>
          <a:lstStyle/>
          <a:p>
            <a:pPr algn="ctr"/>
            <a:r>
              <a:rPr lang="vi-VN" b="1" dirty="0">
                <a:latin typeface="Times New Roman" panose="02020603050405020304" pitchFamily="18" charset="0"/>
                <a:cs typeface="Times New Roman" panose="02020603050405020304" pitchFamily="18" charset="0"/>
              </a:rPr>
              <a:t>Vai trò của các linh mục và  phó tế trong Tiến trình hiệp hành</a:t>
            </a:r>
            <a:endParaRPr lang="fr-VN"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8BBFF729-8593-464B-97FE-FF1B407E2408}"/>
              </a:ext>
            </a:extLst>
          </p:cNvPr>
          <p:cNvSpPr>
            <a:spLocks noGrp="1"/>
          </p:cNvSpPr>
          <p:nvPr>
            <p:ph idx="1"/>
          </p:nvPr>
        </p:nvSpPr>
        <p:spPr>
          <a:xfrm>
            <a:off x="609600" y="1772818"/>
            <a:ext cx="7130753"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Nối kết giữa giám mục và những người mà họ phục vụ </a:t>
            </a:r>
          </a:p>
          <a:p>
            <a:pPr algn="just"/>
            <a:r>
              <a:rPr lang="vi-VN" sz="3200">
                <a:latin typeface="Times New Roman" panose="02020603050405020304" pitchFamily="18" charset="0"/>
                <a:cs typeface="Times New Roman" panose="02020603050405020304" pitchFamily="18" charset="0"/>
              </a:rPr>
              <a:t>Hội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hánh </a:t>
            </a:r>
            <a:r>
              <a:rPr lang="vi-VN" sz="3200" dirty="0">
                <a:latin typeface="Times New Roman" panose="02020603050405020304" pitchFamily="18" charset="0"/>
                <a:cs typeface="Times New Roman" panose="02020603050405020304" pitchFamily="18" charset="0"/>
              </a:rPr>
              <a:t>trao cho các linh mục và phó tế vai trò then chốt trong việc cùng nhau cất bước hành trình giữa Dân Chúa </a:t>
            </a:r>
          </a:p>
          <a:p>
            <a:pPr algn="just"/>
            <a:r>
              <a:rPr lang="vi-VN" sz="3200" dirty="0">
                <a:latin typeface="Times New Roman" panose="02020603050405020304" pitchFamily="18" charset="0"/>
                <a:cs typeface="Times New Roman" panose="02020603050405020304" pitchFamily="18" charset="0"/>
              </a:rPr>
              <a:t>Họ có thể nhân danh giám mục thông truyền ý ngài cho các tín hữu và ngược lại họ cũng có thể thông đạt ý của các tín hữu cho giám mục. </a:t>
            </a:r>
          </a:p>
          <a:p>
            <a:endParaRPr lang="fr-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13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7214E-B709-B443-92B8-E094E9C3F271}"/>
              </a:ext>
            </a:extLst>
          </p:cNvPr>
          <p:cNvSpPr>
            <a:spLocks noGrp="1"/>
          </p:cNvSpPr>
          <p:nvPr>
            <p:ph type="title"/>
          </p:nvPr>
        </p:nvSpPr>
        <p:spPr>
          <a:xfrm>
            <a:off x="609601" y="609600"/>
            <a:ext cx="6842719" cy="1235224"/>
          </a:xfrm>
        </p:spPr>
        <p:txBody>
          <a:bodyPr>
            <a:noAutofit/>
          </a:bodyPr>
          <a:lstStyle/>
          <a:p>
            <a:r>
              <a:rPr lang="vi-VN" b="1" dirty="0">
                <a:latin typeface="Times New Roman" panose="02020603050405020304" pitchFamily="18" charset="0"/>
                <a:cs typeface="Times New Roman" panose="02020603050405020304" pitchFamily="18" charset="0"/>
              </a:rPr>
              <a:t>Vai trò của các linh mục </a:t>
            </a:r>
            <a:r>
              <a:rPr lang="vi-VN" b="1">
                <a:latin typeface="Times New Roman" panose="02020603050405020304" pitchFamily="18" charset="0"/>
                <a:cs typeface="Times New Roman" panose="02020603050405020304" pitchFamily="18" charset="0"/>
              </a:rPr>
              <a:t>và phó </a:t>
            </a:r>
            <a:r>
              <a:rPr lang="vi-VN" b="1" dirty="0">
                <a:latin typeface="Times New Roman" panose="02020603050405020304" pitchFamily="18" charset="0"/>
                <a:cs typeface="Times New Roman" panose="02020603050405020304" pitchFamily="18" charset="0"/>
              </a:rPr>
              <a:t>tế trong Tiến trình hiệp hành</a:t>
            </a:r>
            <a:endParaRPr lang="fr-VN"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5C21E452-E27E-C346-844D-8EAE91360499}"/>
              </a:ext>
            </a:extLst>
          </p:cNvPr>
          <p:cNvSpPr>
            <a:spLocks noGrp="1"/>
          </p:cNvSpPr>
          <p:nvPr>
            <p:ph idx="1"/>
          </p:nvPr>
        </p:nvSpPr>
        <p:spPr/>
        <p:txBody>
          <a:bodyPr>
            <a:noAutofit/>
          </a:bodyPr>
          <a:lstStyle/>
          <a:p>
            <a:pPr algn="just"/>
            <a:r>
              <a:rPr lang="vi-VN" sz="2400" dirty="0">
                <a:latin typeface="Times New Roman" panose="02020603050405020304" pitchFamily="18" charset="0"/>
                <a:cs typeface="Times New Roman" panose="02020603050405020304" pitchFamily="18" charset="0"/>
              </a:rPr>
              <a:t>Họ là những tác nhân hiệp thông và hiệp nhất -giúp các tín hữu đồng hành với nhau, cùng nhau tiến bước giữa lòng Hội Thánh </a:t>
            </a:r>
          </a:p>
          <a:p>
            <a:pPr algn="just"/>
            <a:r>
              <a:rPr lang="vi-VN" sz="2400" dirty="0">
                <a:latin typeface="Times New Roman" panose="02020603050405020304" pitchFamily="18" charset="0"/>
                <a:cs typeface="Times New Roman" panose="02020603050405020304" pitchFamily="18" charset="0"/>
              </a:rPr>
              <a:t>Là những người loan báo về sự đổi mới, - chỉ cho dân thấy cách thức Chúa Thánh Thần đang mở ra những nẻo đư</a:t>
            </a:r>
            <a:r>
              <a:rPr lang="vi-VN" sz="2400">
                <a:latin typeface="Times New Roman" panose="02020603050405020304" pitchFamily="18" charset="0"/>
                <a:cs typeface="Times New Roman" panose="02020603050405020304" pitchFamily="18" charset="0"/>
              </a:rPr>
              <a:t>ờng mới</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Là những con người cầu nguyện, - giúp  Dân cùng nhau lắng nghe thánh ý Thiên Chúa. Các giáo sĩ có </a:t>
            </a:r>
            <a:r>
              <a:rPr lang="vi-VN" sz="2400" b="1" dirty="0">
                <a:solidFill>
                  <a:srgbClr val="C00000"/>
                </a:solidFill>
                <a:latin typeface="Times New Roman" panose="02020603050405020304" pitchFamily="18" charset="0"/>
                <a:cs typeface="Times New Roman" panose="02020603050405020304" pitchFamily="18" charset="0"/>
              </a:rPr>
              <a:t>VAI TRÒ CỐT YẾU</a:t>
            </a:r>
          </a:p>
          <a:p>
            <a:pPr marL="0" indent="0" algn="just">
              <a:buNone/>
            </a:pPr>
            <a:endParaRPr lang="vi-VN" sz="2400" dirty="0">
              <a:latin typeface="Times New Roman" panose="02020603050405020304" pitchFamily="18" charset="0"/>
              <a:cs typeface="Times New Roman" panose="02020603050405020304" pitchFamily="18" charset="0"/>
            </a:endParaRPr>
          </a:p>
          <a:p>
            <a:pPr algn="just"/>
            <a:endParaRPr lang="fr-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5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CAAD2-1261-9E4B-8C95-1F25D5360581}"/>
              </a:ext>
            </a:extLst>
          </p:cNvPr>
          <p:cNvSpPr>
            <a:spLocks noGrp="1"/>
          </p:cNvSpPr>
          <p:nvPr>
            <p:ph type="title"/>
          </p:nvPr>
        </p:nvSpPr>
        <p:spPr>
          <a:xfrm>
            <a:off x="467546" y="260648"/>
            <a:ext cx="6984774" cy="1320800"/>
          </a:xfrm>
        </p:spPr>
        <p:txBody>
          <a:bodyPr>
            <a:noAutofit/>
          </a:bodyPr>
          <a:lstStyle/>
          <a:p>
            <a:pPr algn="ctr"/>
            <a:r>
              <a:rPr lang="vi-VN" b="1" dirty="0">
                <a:latin typeface="Times New Roman" panose="02020603050405020304" pitchFamily="18" charset="0"/>
                <a:cs typeface="Times New Roman" panose="02020603050405020304" pitchFamily="18" charset="0"/>
              </a:rPr>
              <a:t>Vai trò của các linh mục và  phó tế trong Tiến trình hiệp hành</a:t>
            </a:r>
            <a:endParaRPr lang="fr-VN"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874023D9-20ED-DF4C-8724-4282B0C22BD4}"/>
              </a:ext>
            </a:extLst>
          </p:cNvPr>
          <p:cNvSpPr>
            <a:spLocks noGrp="1"/>
          </p:cNvSpPr>
          <p:nvPr>
            <p:ph idx="1"/>
          </p:nvPr>
        </p:nvSpPr>
        <p:spPr>
          <a:xfrm>
            <a:off x="179512" y="1556794"/>
            <a:ext cx="7778826"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Hỗ trợ, khuyến khích, thúc đẩy và tạo điều kiện khai triển Tiến trình Hiệp hành giai đoạn cấp giáo phận</a:t>
            </a:r>
          </a:p>
          <a:p>
            <a:pPr algn="just"/>
            <a:r>
              <a:rPr lang="vi-VN" sz="3200" dirty="0">
                <a:latin typeface="Times New Roman" panose="02020603050405020304" pitchFamily="18" charset="0"/>
                <a:cs typeface="Times New Roman" panose="02020603050405020304" pitchFamily="18" charset="0"/>
              </a:rPr>
              <a:t>Thông qua các tổ chức và hội đoàn đã được thành lập khắp giáo phận, đặc biệt là của hội đồng linh mục và hội đồng </a:t>
            </a:r>
            <a:r>
              <a:rPr lang="vi-VN" sz="3200">
                <a:latin typeface="Times New Roman" panose="02020603050405020304" pitchFamily="18" charset="0"/>
                <a:cs typeface="Times New Roman" panose="02020603050405020304" pitchFamily="18" charset="0"/>
              </a:rPr>
              <a:t>mục vụ</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Cần sự đóng góp quý giá mà những người nam và nữ thánh hiến có thể cống hiến. </a:t>
            </a:r>
          </a:p>
          <a:p>
            <a:pPr algn="just"/>
            <a:endParaRPr lang="vi-VN" sz="3200" dirty="0">
              <a:latin typeface="Times New Roman" panose="02020603050405020304" pitchFamily="18" charset="0"/>
              <a:cs typeface="Times New Roman" panose="02020603050405020304" pitchFamily="18" charset="0"/>
            </a:endParaRPr>
          </a:p>
          <a:p>
            <a:pPr algn="just"/>
            <a:endParaRPr lang="vi-VN" sz="3200" dirty="0">
              <a:solidFill>
                <a:srgbClr val="C00000"/>
              </a:solidFill>
              <a:latin typeface="Times New Roman" panose="02020603050405020304" pitchFamily="18" charset="0"/>
              <a:cs typeface="Times New Roman" panose="02020603050405020304" pitchFamily="18" charset="0"/>
            </a:endParaRPr>
          </a:p>
          <a:p>
            <a:pPr algn="just"/>
            <a:endParaRPr lang="fr-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71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2B48B-A2B5-A844-8C4D-9A7BD1B01D9E}"/>
              </a:ext>
            </a:extLst>
          </p:cNvPr>
          <p:cNvSpPr>
            <a:spLocks noGrp="1"/>
          </p:cNvSpPr>
          <p:nvPr>
            <p:ph type="title"/>
          </p:nvPr>
        </p:nvSpPr>
        <p:spPr>
          <a:xfrm>
            <a:off x="681609" y="332656"/>
            <a:ext cx="6626697" cy="1307232"/>
          </a:xfrm>
        </p:spPr>
        <p:txBody>
          <a:bodyPr>
            <a:noAutofit/>
          </a:bodyPr>
          <a:lstStyle/>
          <a:p>
            <a:pPr algn="ctr"/>
            <a:r>
              <a:rPr lang="vi-VN" b="1" dirty="0">
                <a:latin typeface="Times New Roman" panose="02020603050405020304" pitchFamily="18" charset="0"/>
                <a:cs typeface="Times New Roman" panose="02020603050405020304" pitchFamily="18" charset="0"/>
              </a:rPr>
              <a:t>Vai trò của các linh mục và  phó tế trong Tiến trình hiệp hành</a:t>
            </a:r>
            <a:endParaRPr lang="fr-VN"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986AF6E6-41C9-DD40-A024-B46BA149118D}"/>
              </a:ext>
            </a:extLst>
          </p:cNvPr>
          <p:cNvSpPr>
            <a:spLocks noGrp="1"/>
          </p:cNvSpPr>
          <p:nvPr>
            <p:ph idx="1"/>
          </p:nvPr>
        </p:nvSpPr>
        <p:spPr>
          <a:xfrm>
            <a:off x="107505" y="1628802"/>
            <a:ext cx="7848872"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“Việc tuyển chọn các tông đồ không phải là đặc ân phong ban một chức quyền với lãnh địa riêng có tính phân tán mà là ân sủng của một thừa tác vụ ban phúc lành và tình huynh đệ có tính quy tụ. Nhờ ân huệ Thánh Thần …, họ sẽ BẢO TOÀN địa vị của Chúa Giêsu mà KHÔNG THAY THẾ Người: Không đặt các lăng kính để </a:t>
            </a:r>
            <a:r>
              <a:rPr lang="vi-VN" sz="3200" dirty="0">
                <a:solidFill>
                  <a:srgbClr val="FF0000"/>
                </a:solidFill>
                <a:latin typeface="Times New Roman" panose="02020603050405020304" pitchFamily="18" charset="0"/>
                <a:cs typeface="Times New Roman" panose="02020603050405020304" pitchFamily="18" charset="0"/>
              </a:rPr>
              <a:t>lọc bớt </a:t>
            </a:r>
            <a:r>
              <a:rPr lang="vi-VN" sz="3200" dirty="0">
                <a:latin typeface="Times New Roman" panose="02020603050405020304" pitchFamily="18" charset="0"/>
                <a:cs typeface="Times New Roman" panose="02020603050405020304" pitchFamily="18" charset="0"/>
              </a:rPr>
              <a:t>sự hiện diện của Người nhưng làm cho việc gặp gỡ Người được trở nên dễ dàng” (PD, 19) </a:t>
            </a:r>
          </a:p>
          <a:p>
            <a:pPr algn="just"/>
            <a:endParaRPr lang="fr-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2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BDA55-A838-4143-B86D-F9DC90D919DA}"/>
              </a:ext>
            </a:extLst>
          </p:cNvPr>
          <p:cNvSpPr>
            <a:spLocks noGrp="1"/>
          </p:cNvSpPr>
          <p:nvPr>
            <p:ph type="title"/>
          </p:nvPr>
        </p:nvSpPr>
        <p:spPr>
          <a:xfrm>
            <a:off x="539552" y="404664"/>
            <a:ext cx="6552728" cy="792088"/>
          </a:xfrm>
        </p:spPr>
        <p:txBody>
          <a:bodyPr>
            <a:normAutofit fontScale="90000"/>
          </a:bodyPr>
          <a:lstStyle/>
          <a:p>
            <a:r>
              <a:rPr lang="vi-VN" b="1" dirty="0">
                <a:latin typeface="Times New Roman" panose="02020603050405020304" pitchFamily="18" charset="0"/>
                <a:cs typeface="Times New Roman" panose="02020603050405020304" pitchFamily="18" charset="0"/>
              </a:rPr>
              <a:t> Lộ trình cho </a:t>
            </a:r>
            <a:r>
              <a:rPr lang="vi-VN" b="1">
                <a:latin typeface="Times New Roman" panose="02020603050405020304" pitchFamily="18" charset="0"/>
                <a:cs typeface="Times New Roman" panose="02020603050405020304" pitchFamily="18" charset="0"/>
              </a:rPr>
              <a:t>giai đoạn</a:t>
            </a:r>
            <a:r>
              <a:rPr lang="en-US" b="1">
                <a:latin typeface="Times New Roman" panose="02020603050405020304" pitchFamily="18" charset="0"/>
                <a:cs typeface="Times New Roman" panose="02020603050405020304" pitchFamily="18" charset="0"/>
              </a:rPr>
              <a:t> g</a:t>
            </a:r>
            <a:r>
              <a:rPr lang="vi-VN" b="1">
                <a:latin typeface="Times New Roman" panose="02020603050405020304" pitchFamily="18" charset="0"/>
                <a:cs typeface="Times New Roman" panose="02020603050405020304" pitchFamily="18" charset="0"/>
              </a:rPr>
              <a:t>iáo </a:t>
            </a:r>
            <a:r>
              <a:rPr lang="vi-VN" b="1" dirty="0">
                <a:latin typeface="Times New Roman" panose="02020603050405020304" pitchFamily="18" charset="0"/>
                <a:cs typeface="Times New Roman" panose="02020603050405020304" pitchFamily="18" charset="0"/>
              </a:rPr>
              <a:t>phận </a:t>
            </a:r>
            <a:endParaRPr lang="fr-VN"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46BA475C-3368-6647-8170-64A7033B888A}"/>
              </a:ext>
            </a:extLst>
          </p:cNvPr>
          <p:cNvSpPr>
            <a:spLocks noGrp="1"/>
          </p:cNvSpPr>
          <p:nvPr>
            <p:ph idx="1"/>
          </p:nvPr>
        </p:nvSpPr>
        <p:spPr>
          <a:xfrm>
            <a:off x="609600" y="1196754"/>
            <a:ext cx="6552727" cy="4844611"/>
          </a:xfrm>
        </p:spPr>
        <p:txBody>
          <a:bodyPr>
            <a:noAutofit/>
          </a:bodyPr>
          <a:lstStyle/>
          <a:p>
            <a:pPr marL="0" indent="0" algn="just">
              <a:buNone/>
            </a:pPr>
            <a:r>
              <a:rPr lang="vi-VN" sz="3200" dirty="0">
                <a:latin typeface="Times New Roman" panose="02020603050405020304" pitchFamily="18" charset="0"/>
                <a:cs typeface="Times New Roman" panose="02020603050405020304" pitchFamily="18" charset="0"/>
              </a:rPr>
              <a:t>1) Chỉ định (các) điều phối viên của Giáo phận </a:t>
            </a:r>
            <a:r>
              <a:rPr lang="vi-VN" sz="3200" i="1" dirty="0">
                <a:latin typeface="Times New Roman" panose="02020603050405020304" pitchFamily="18" charset="0"/>
                <a:cs typeface="Times New Roman" panose="02020603050405020304" pitchFamily="18" charset="0"/>
              </a:rPr>
              <a:t>(đã làm)</a:t>
            </a:r>
          </a:p>
          <a:p>
            <a:pPr marL="0" indent="0" algn="just">
              <a:buNone/>
            </a:pPr>
            <a:r>
              <a:rPr lang="fr-FR" sz="3200" dirty="0">
                <a:latin typeface="Times New Roman" panose="02020603050405020304" pitchFamily="18" charset="0"/>
                <a:cs typeface="Times New Roman" panose="02020603050405020304" pitchFamily="18" charset="0"/>
              </a:rPr>
              <a:t>2) </a:t>
            </a:r>
            <a:r>
              <a:rPr lang="fr-FR" sz="3200" dirty="0" err="1">
                <a:latin typeface="Times New Roman" panose="02020603050405020304" pitchFamily="18" charset="0"/>
                <a:cs typeface="Times New Roman" panose="02020603050405020304" pitchFamily="18" charset="0"/>
              </a:rPr>
              <a:t>Thành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lập</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một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nhóm</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hiệp</a:t>
            </a:r>
            <a:r>
              <a:rPr lang="fr-FR" sz="3200" dirty="0">
                <a:latin typeface="Times New Roman" panose="02020603050405020304" pitchFamily="18" charset="0"/>
                <a:cs typeface="Times New Roman" panose="02020603050405020304" pitchFamily="18" charset="0"/>
              </a:rPr>
              <a:t> </a:t>
            </a:r>
            <a:r>
              <a:rPr lang="fr-FR" sz="3200" err="1">
                <a:latin typeface="Times New Roman" panose="02020603050405020304" pitchFamily="18" charset="0"/>
                <a:cs typeface="Times New Roman" panose="02020603050405020304" pitchFamily="18" charset="0"/>
              </a:rPr>
              <a:t>hành</a:t>
            </a:r>
            <a:r>
              <a:rPr lang="fr-FR" sz="320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G</a:t>
            </a:r>
            <a:r>
              <a:rPr lang="fr-FR" sz="3200">
                <a:latin typeface="Times New Roman" panose="02020603050405020304" pitchFamily="18" charset="0"/>
                <a:cs typeface="Times New Roman" panose="02020603050405020304" pitchFamily="18" charset="0"/>
              </a:rPr>
              <a:t>iáo </a:t>
            </a:r>
            <a:r>
              <a:rPr lang="fr-FR" sz="3200" dirty="0" err="1">
                <a:latin typeface="Times New Roman" panose="02020603050405020304" pitchFamily="18" charset="0"/>
                <a:cs typeface="Times New Roman" panose="02020603050405020304" pitchFamily="18" charset="0"/>
              </a:rPr>
              <a:t>phận</a:t>
            </a:r>
            <a:r>
              <a:rPr lang="fr-FR" sz="3200" dirty="0">
                <a:latin typeface="Times New Roman" panose="02020603050405020304" pitchFamily="18" charset="0"/>
                <a:cs typeface="Times New Roman" panose="02020603050405020304" pitchFamily="18" charset="0"/>
              </a:rPr>
              <a:t> </a:t>
            </a:r>
            <a:r>
              <a:rPr lang="fr-FR" sz="3200" i="1" dirty="0">
                <a:latin typeface="Times New Roman" panose="02020603050405020304" pitchFamily="18" charset="0"/>
                <a:cs typeface="Times New Roman" panose="02020603050405020304" pitchFamily="18" charset="0"/>
              </a:rPr>
              <a:t>(</a:t>
            </a:r>
            <a:r>
              <a:rPr lang="fr-FR" sz="3200" i="1" dirty="0" err="1">
                <a:latin typeface="Times New Roman" panose="02020603050405020304" pitchFamily="18" charset="0"/>
                <a:cs typeface="Times New Roman" panose="02020603050405020304" pitchFamily="18" charset="0"/>
              </a:rPr>
              <a:t>Nhóm</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gồm</a:t>
            </a:r>
            <a:r>
              <a:rPr lang="fr-FR" sz="3200" i="1" dirty="0">
                <a:latin typeface="Times New Roman" panose="02020603050405020304" pitchFamily="18" charset="0"/>
                <a:cs typeface="Times New Roman" panose="02020603050405020304" pitchFamily="18" charset="0"/>
              </a:rPr>
              <a:t> 6 </a:t>
            </a:r>
            <a:r>
              <a:rPr lang="fr-FR" sz="3200" i="1" dirty="0" err="1">
                <a:latin typeface="Times New Roman" panose="02020603050405020304" pitchFamily="18" charset="0"/>
                <a:cs typeface="Times New Roman" panose="02020603050405020304" pitchFamily="18" charset="0"/>
              </a:rPr>
              <a:t>linh</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mục</a:t>
            </a:r>
            <a:r>
              <a:rPr lang="fr-FR" sz="3200" i="1" dirty="0">
                <a:latin typeface="Times New Roman" panose="02020603050405020304" pitchFamily="18" charset="0"/>
                <a:cs typeface="Times New Roman" panose="02020603050405020304" pitchFamily="18" charset="0"/>
              </a:rPr>
              <a:t>, 2 </a:t>
            </a:r>
            <a:r>
              <a:rPr lang="fr-FR" sz="3200" i="1" dirty="0" err="1">
                <a:latin typeface="Times New Roman" panose="02020603050405020304" pitchFamily="18" charset="0"/>
                <a:cs typeface="Times New Roman" panose="02020603050405020304" pitchFamily="18" charset="0"/>
              </a:rPr>
              <a:t>nữ</a:t>
            </a:r>
            <a:r>
              <a:rPr lang="fr-FR" sz="3200" i="1" dirty="0">
                <a:latin typeface="Times New Roman" panose="02020603050405020304" pitchFamily="18" charset="0"/>
                <a:cs typeface="Times New Roman" panose="02020603050405020304" pitchFamily="18" charset="0"/>
              </a:rPr>
              <a:t> tu </a:t>
            </a:r>
            <a:r>
              <a:rPr lang="fr-FR" sz="3200" i="1" dirty="0" err="1">
                <a:latin typeface="Times New Roman" panose="02020603050405020304" pitchFamily="18" charset="0"/>
                <a:cs typeface="Times New Roman" panose="02020603050405020304" pitchFamily="18" charset="0"/>
              </a:rPr>
              <a:t>và</a:t>
            </a:r>
            <a:r>
              <a:rPr lang="fr-FR" sz="3200" i="1" dirty="0">
                <a:latin typeface="Times New Roman" panose="02020603050405020304" pitchFamily="18" charset="0"/>
                <a:cs typeface="Times New Roman" panose="02020603050405020304" pitchFamily="18" charset="0"/>
              </a:rPr>
              <a:t> 1 </a:t>
            </a:r>
            <a:r>
              <a:rPr lang="fr-FR" sz="3200" i="1" dirty="0" err="1">
                <a:latin typeface="Times New Roman" panose="02020603050405020304" pitchFamily="18" charset="0"/>
                <a:cs typeface="Times New Roman" panose="02020603050405020304" pitchFamily="18" charset="0"/>
              </a:rPr>
              <a:t>giáo</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dân</a:t>
            </a:r>
            <a:r>
              <a:rPr lang="fr-FR" sz="3200" i="1" dirty="0">
                <a:latin typeface="Times New Roman" panose="02020603050405020304" pitchFamily="18" charset="0"/>
                <a:cs typeface="Times New Roman" panose="02020603050405020304" pitchFamily="18" charset="0"/>
              </a:rPr>
              <a:t>)</a:t>
            </a:r>
          </a:p>
          <a:p>
            <a:pPr marL="0" indent="0" algn="just">
              <a:buNone/>
            </a:pPr>
            <a:r>
              <a:rPr lang="vi-VN" sz="3200" dirty="0">
                <a:latin typeface="Times New Roman" panose="02020603050405020304" pitchFamily="18" charset="0"/>
                <a:cs typeface="Times New Roman" panose="02020603050405020304" pitchFamily="18" charset="0"/>
              </a:rPr>
              <a:t>3) Biện phân hướng đi </a:t>
            </a:r>
            <a:r>
              <a:rPr lang="vi-VN" sz="3200">
                <a:latin typeface="Times New Roman" panose="02020603050405020304" pitchFamily="18" charset="0"/>
                <a:cs typeface="Times New Roman" panose="02020603050405020304" pitchFamily="18" charset="0"/>
              </a:rPr>
              <a:t>cho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iáo </a:t>
            </a:r>
            <a:r>
              <a:rPr lang="vi-VN" sz="3200" dirty="0">
                <a:latin typeface="Times New Roman" panose="02020603050405020304" pitchFamily="18" charset="0"/>
                <a:cs typeface="Times New Roman" panose="02020603050405020304" pitchFamily="18" charset="0"/>
              </a:rPr>
              <a:t>phận </a:t>
            </a:r>
            <a:r>
              <a:rPr lang="vi-VN" sz="3200" i="1" dirty="0">
                <a:latin typeface="Times New Roman" panose="02020603050405020304" pitchFamily="18" charset="0"/>
                <a:cs typeface="Times New Roman" panose="02020603050405020304" pitchFamily="18" charset="0"/>
              </a:rPr>
              <a:t>(đã </a:t>
            </a:r>
            <a:r>
              <a:rPr lang="vi-VN" sz="3200" i="1">
                <a:latin typeface="Times New Roman" panose="02020603050405020304" pitchFamily="18" charset="0"/>
                <a:cs typeface="Times New Roman" panose="02020603050405020304" pitchFamily="18" charset="0"/>
              </a:rPr>
              <a:t>được Đức Giám mục </a:t>
            </a:r>
            <a:r>
              <a:rPr lang="vi-VN" sz="3200" b="1" i="1">
                <a:latin typeface="Times New Roman" panose="02020603050405020304" pitchFamily="18" charset="0"/>
                <a:cs typeface="Times New Roman" panose="02020603050405020304" pitchFamily="18" charset="0"/>
              </a:rPr>
              <a:t>“</a:t>
            </a:r>
            <a:r>
              <a:rPr lang="vi-VN" sz="3200" b="1" i="1" dirty="0">
                <a:latin typeface="Times New Roman" panose="02020603050405020304" pitchFamily="18" charset="0"/>
                <a:cs typeface="Times New Roman" panose="02020603050405020304" pitchFamily="18" charset="0"/>
              </a:rPr>
              <a:t>Thông báo về tiến trình tham gia Thượng Hội đồng Giám mục tại Giáo phận Vinh” </a:t>
            </a:r>
            <a:r>
              <a:rPr lang="vi-VN" sz="3200" i="1" dirty="0">
                <a:latin typeface="Times New Roman" panose="02020603050405020304" pitchFamily="18" charset="0"/>
                <a:cs typeface="Times New Roman" panose="02020603050405020304" pitchFamily="18" charset="0"/>
              </a:rPr>
              <a:t>ngày 11 tháng 12 </a:t>
            </a:r>
            <a:r>
              <a:rPr lang="vi-VN" sz="3200" i="1">
                <a:latin typeface="Times New Roman" panose="02020603050405020304" pitchFamily="18" charset="0"/>
                <a:cs typeface="Times New Roman" panose="02020603050405020304" pitchFamily="18" charset="0"/>
              </a:rPr>
              <a:t>năm 2021</a:t>
            </a:r>
            <a:r>
              <a:rPr lang="en-US" sz="3200" i="1">
                <a:latin typeface="Times New Roman" panose="02020603050405020304" pitchFamily="18" charset="0"/>
                <a:cs typeface="Times New Roman" panose="02020603050405020304" pitchFamily="18" charset="0"/>
              </a:rPr>
              <a:t>)</a:t>
            </a:r>
            <a:endParaRPr lang="vi-VN" sz="3200" i="1" dirty="0">
              <a:latin typeface="Times New Roman" panose="02020603050405020304" pitchFamily="18" charset="0"/>
              <a:cs typeface="Times New Roman" panose="02020603050405020304" pitchFamily="18" charset="0"/>
            </a:endParaRPr>
          </a:p>
          <a:p>
            <a:pPr marL="0" indent="0" algn="just">
              <a:buNone/>
            </a:pPr>
            <a:r>
              <a:rPr lang="fr-FR" sz="3200" dirty="0">
                <a:latin typeface="Times New Roman" panose="02020603050405020304" pitchFamily="18" charset="0"/>
                <a:cs typeface="Times New Roman" panose="02020603050405020304" pitchFamily="18" charset="0"/>
              </a:rPr>
              <a:t> </a:t>
            </a:r>
          </a:p>
          <a:p>
            <a:pPr marL="0" indent="0" algn="just">
              <a:buNone/>
            </a:pPr>
            <a:endParaRPr lang="vi-VN" sz="3200" dirty="0">
              <a:latin typeface="Times New Roman" panose="02020603050405020304" pitchFamily="18" charset="0"/>
              <a:cs typeface="Times New Roman" panose="02020603050405020304" pitchFamily="18" charset="0"/>
            </a:endParaRPr>
          </a:p>
          <a:p>
            <a:pPr marL="0" indent="0" algn="just">
              <a:buNone/>
            </a:pPr>
            <a:endParaRPr lang="fr-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35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BC35-BBA5-4230-8347-F08548F054A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88D6170-6621-42CE-9F5B-36B0AD543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204" y="18400"/>
            <a:ext cx="12159290" cy="6839600"/>
          </a:xfrm>
        </p:spPr>
      </p:pic>
    </p:spTree>
    <p:extLst>
      <p:ext uri="{BB962C8B-B14F-4D97-AF65-F5344CB8AC3E}">
        <p14:creationId xmlns:p14="http://schemas.microsoft.com/office/powerpoint/2010/main" val="3283414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A084-2BC1-1545-BA23-9ACFE1542554}"/>
              </a:ext>
            </a:extLst>
          </p:cNvPr>
          <p:cNvSpPr>
            <a:spLocks noGrp="1"/>
          </p:cNvSpPr>
          <p:nvPr>
            <p:ph type="title"/>
          </p:nvPr>
        </p:nvSpPr>
        <p:spPr>
          <a:xfrm>
            <a:off x="609601" y="332656"/>
            <a:ext cx="6698703" cy="587152"/>
          </a:xfrm>
        </p:spPr>
        <p:txBody>
          <a:bodyPr>
            <a:normAutofit fontScale="90000"/>
          </a:bodyPr>
          <a:lstStyle/>
          <a:p>
            <a:r>
              <a:rPr lang="vi-VN" sz="4000" b="1" dirty="0">
                <a:latin typeface="Times New Roman" panose="02020603050405020304" pitchFamily="18" charset="0"/>
                <a:cs typeface="Times New Roman" panose="02020603050405020304" pitchFamily="18" charset="0"/>
              </a:rPr>
              <a:t>Lộ </a:t>
            </a:r>
            <a:r>
              <a:rPr lang="vi-VN" sz="4000" b="1">
                <a:latin typeface="Times New Roman" panose="02020603050405020304" pitchFamily="18" charset="0"/>
                <a:cs typeface="Times New Roman" panose="02020603050405020304" pitchFamily="18" charset="0"/>
              </a:rPr>
              <a:t>trình </a:t>
            </a:r>
            <a:r>
              <a:rPr lang="en-US" sz="4000" b="1">
                <a:latin typeface="Times New Roman" panose="02020603050405020304" pitchFamily="18" charset="0"/>
                <a:cs typeface="Times New Roman" panose="02020603050405020304" pitchFamily="18" charset="0"/>
              </a:rPr>
              <a:t>cho giai đoạn G</a:t>
            </a:r>
            <a:r>
              <a:rPr lang="vi-VN" sz="4000" b="1">
                <a:latin typeface="Times New Roman" panose="02020603050405020304" pitchFamily="18" charset="0"/>
                <a:cs typeface="Times New Roman" panose="02020603050405020304" pitchFamily="18" charset="0"/>
              </a:rPr>
              <a:t>iáo </a:t>
            </a:r>
            <a:r>
              <a:rPr lang="vi-VN" sz="4000" b="1" dirty="0">
                <a:latin typeface="Times New Roman" panose="02020603050405020304" pitchFamily="18" charset="0"/>
                <a:cs typeface="Times New Roman" panose="02020603050405020304" pitchFamily="18" charset="0"/>
              </a:rPr>
              <a:t>phạ</a:t>
            </a:r>
            <a:r>
              <a:rPr lang="vi-VN" sz="4000" b="1">
                <a:latin typeface="Times New Roman" panose="02020603050405020304" pitchFamily="18" charset="0"/>
                <a:cs typeface="Times New Roman" panose="02020603050405020304" pitchFamily="18" charset="0"/>
              </a:rPr>
              <a:t>̂n </a:t>
            </a:r>
            <a:br>
              <a:rPr lang="en-US">
                <a:latin typeface="Times New Roman" panose="02020603050405020304" pitchFamily="18" charset="0"/>
                <a:cs typeface="Times New Roman" panose="02020603050405020304" pitchFamily="18" charset="0"/>
              </a:rPr>
            </a:br>
            <a:endParaRPr lang="en-V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0113C4-70C5-534F-8E94-BFE70C48160B}"/>
              </a:ext>
            </a:extLst>
          </p:cNvPr>
          <p:cNvSpPr>
            <a:spLocks noGrp="1"/>
          </p:cNvSpPr>
          <p:nvPr>
            <p:ph idx="1"/>
          </p:nvPr>
        </p:nvSpPr>
        <p:spPr>
          <a:xfrm>
            <a:off x="611562" y="1564453"/>
            <a:ext cx="7634809"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Giáo phận nên nhắm tới sự tham gia rộng rãi nhất có thể, với sự đa dạng hóa phương cách </a:t>
            </a:r>
            <a:r>
              <a:rPr lang="vi-VN" sz="3200">
                <a:latin typeface="Times New Roman" panose="02020603050405020304" pitchFamily="18" charset="0"/>
                <a:cs typeface="Times New Roman" panose="02020603050405020304" pitchFamily="18" charset="0"/>
              </a:rPr>
              <a:t>tổ chức</a:t>
            </a:r>
            <a:endParaRPr lang="vi-VN"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C</a:t>
            </a:r>
            <a:r>
              <a:rPr lang="en-VN" sz="3200" dirty="0">
                <a:latin typeface="Times New Roman" panose="02020603050405020304" pitchFamily="18" charset="0"/>
                <a:cs typeface="Times New Roman" panose="02020603050405020304" pitchFamily="18" charset="0"/>
              </a:rPr>
              <a:t>ấp xứ</a:t>
            </a:r>
            <a:r>
              <a:rPr lang="en-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a:t>
            </a:r>
            <a:r>
              <a:rPr lang="en-VN" sz="3200">
                <a:latin typeface="Times New Roman" panose="02020603050405020304" pitchFamily="18" charset="0"/>
                <a:cs typeface="Times New Roman" panose="02020603050405020304" pitchFamily="18" charset="0"/>
              </a:rPr>
              <a:t>ổ </a:t>
            </a:r>
            <a:r>
              <a:rPr lang="en-US" sz="3200">
                <a:latin typeface="Times New Roman" panose="02020603050405020304" pitchFamily="18" charset="0"/>
                <a:cs typeface="Times New Roman" panose="02020603050405020304" pitchFamily="18" charset="0"/>
              </a:rPr>
              <a:t>đ</a:t>
            </a:r>
            <a:r>
              <a:rPr lang="en-VN" sz="3200">
                <a:latin typeface="Times New Roman" panose="02020603050405020304" pitchFamily="18" charset="0"/>
                <a:cs typeface="Times New Roman" panose="02020603050405020304" pitchFamily="18" charset="0"/>
              </a:rPr>
              <a:t>ọc </a:t>
            </a:r>
            <a:r>
              <a:rPr lang="en-VN" sz="3200" dirty="0">
                <a:latin typeface="Times New Roman" panose="02020603050405020304" pitchFamily="18" charset="0"/>
                <a:cs typeface="Times New Roman" panose="02020603050405020304" pitchFamily="18" charset="0"/>
              </a:rPr>
              <a:t>kinh</a:t>
            </a:r>
            <a:r>
              <a:rPr lang="en-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h</a:t>
            </a:r>
            <a:r>
              <a:rPr lang="en-VN" sz="3200">
                <a:latin typeface="Times New Roman" panose="02020603050405020304" pitchFamily="18" charset="0"/>
                <a:cs typeface="Times New Roman" panose="02020603050405020304" pitchFamily="18" charset="0"/>
              </a:rPr>
              <a:t>ội </a:t>
            </a:r>
            <a:r>
              <a:rPr lang="en-VN" sz="3200" dirty="0">
                <a:latin typeface="Times New Roman" panose="02020603050405020304" pitchFamily="18" charset="0"/>
                <a:cs typeface="Times New Roman" panose="02020603050405020304" pitchFamily="18" charset="0"/>
              </a:rPr>
              <a:t>đoàn, </a:t>
            </a:r>
            <a:r>
              <a:rPr lang="en-VN" sz="3200">
                <a:latin typeface="Times New Roman" panose="02020603050405020304" pitchFamily="18" charset="0"/>
                <a:cs typeface="Times New Roman" panose="02020603050405020304" pitchFamily="18" charset="0"/>
              </a:rPr>
              <a:t>các </a:t>
            </a:r>
            <a:r>
              <a:rPr lang="en-US" sz="3200">
                <a:latin typeface="Times New Roman" panose="02020603050405020304" pitchFamily="18" charset="0"/>
                <a:cs typeface="Times New Roman" panose="02020603050405020304" pitchFamily="18" charset="0"/>
              </a:rPr>
              <a:t>g</a:t>
            </a:r>
            <a:r>
              <a:rPr lang="en-VN" sz="3200">
                <a:latin typeface="Times New Roman" panose="02020603050405020304" pitchFamily="18" charset="0"/>
                <a:cs typeface="Times New Roman" panose="02020603050405020304" pitchFamily="18" charset="0"/>
              </a:rPr>
              <a:t>iáo </a:t>
            </a:r>
            <a:r>
              <a:rPr lang="en-VN" sz="3200" dirty="0">
                <a:latin typeface="Times New Roman" panose="02020603050405020304" pitchFamily="18" charset="0"/>
                <a:cs typeface="Times New Roman" panose="02020603050405020304" pitchFamily="18" charset="0"/>
              </a:rPr>
              <a:t>họ…, </a:t>
            </a:r>
            <a:r>
              <a:rPr lang="en-VN" sz="3200">
                <a:latin typeface="Times New Roman" panose="02020603050405020304" pitchFamily="18" charset="0"/>
                <a:cs typeface="Times New Roman" panose="02020603050405020304" pitchFamily="18" charset="0"/>
              </a:rPr>
              <a:t>các </a:t>
            </a:r>
            <a:r>
              <a:rPr lang="en-US" sz="3200">
                <a:latin typeface="Times New Roman" panose="02020603050405020304" pitchFamily="18" charset="0"/>
                <a:cs typeface="Times New Roman" panose="02020603050405020304" pitchFamily="18" charset="0"/>
              </a:rPr>
              <a:t>d</a:t>
            </a:r>
            <a:r>
              <a:rPr lang="en-VN" sz="3200">
                <a:latin typeface="Times New Roman" panose="02020603050405020304" pitchFamily="18" charset="0"/>
                <a:cs typeface="Times New Roman" panose="02020603050405020304" pitchFamily="18" charset="0"/>
              </a:rPr>
              <a:t>òng </a:t>
            </a:r>
            <a:r>
              <a:rPr lang="en-VN" sz="3200" dirty="0">
                <a:latin typeface="Times New Roman" panose="02020603050405020304" pitchFamily="18" charset="0"/>
                <a:cs typeface="Times New Roman" panose="02020603050405020304" pitchFamily="18" charset="0"/>
              </a:rPr>
              <a:t>tu</a:t>
            </a:r>
          </a:p>
          <a:p>
            <a:pPr algn="just"/>
            <a:r>
              <a:rPr lang="en-US" sz="3200" dirty="0">
                <a:latin typeface="Times New Roman" panose="02020603050405020304" pitchFamily="18" charset="0"/>
                <a:cs typeface="Times New Roman" panose="02020603050405020304" pitchFamily="18" charset="0"/>
              </a:rPr>
              <a:t>C</a:t>
            </a:r>
            <a:r>
              <a:rPr lang="en-VN" sz="3200">
                <a:latin typeface="Times New Roman" panose="02020603050405020304" pitchFamily="18" charset="0"/>
                <a:cs typeface="Times New Roman" panose="02020603050405020304" pitchFamily="18" charset="0"/>
              </a:rPr>
              <a:t>ấp </a:t>
            </a:r>
            <a:r>
              <a:rPr lang="en-US" sz="3200">
                <a:latin typeface="Times New Roman" panose="02020603050405020304" pitchFamily="18" charset="0"/>
                <a:cs typeface="Times New Roman" panose="02020603050405020304" pitchFamily="18" charset="0"/>
              </a:rPr>
              <a:t>h</a:t>
            </a:r>
            <a:r>
              <a:rPr lang="en-VN" sz="3200">
                <a:latin typeface="Times New Roman" panose="02020603050405020304" pitchFamily="18" charset="0"/>
                <a:cs typeface="Times New Roman" panose="02020603050405020304" pitchFamily="18" charset="0"/>
              </a:rPr>
              <a:t>ạt, </a:t>
            </a:r>
            <a:r>
              <a:rPr lang="en-US" sz="3200">
                <a:latin typeface="Times New Roman" panose="02020603050405020304" pitchFamily="18" charset="0"/>
                <a:cs typeface="Times New Roman" panose="02020603050405020304" pitchFamily="18" charset="0"/>
              </a:rPr>
              <a:t>h</a:t>
            </a:r>
            <a:r>
              <a:rPr lang="en-VN" sz="3200">
                <a:latin typeface="Times New Roman" panose="02020603050405020304" pitchFamily="18" charset="0"/>
                <a:cs typeface="Times New Roman" panose="02020603050405020304" pitchFamily="18" charset="0"/>
              </a:rPr>
              <a:t>ội đồng </a:t>
            </a:r>
            <a:r>
              <a:rPr lang="en-US" sz="3200">
                <a:latin typeface="Times New Roman" panose="02020603050405020304" pitchFamily="18" charset="0"/>
                <a:cs typeface="Times New Roman" panose="02020603050405020304" pitchFamily="18" charset="0"/>
              </a:rPr>
              <a:t>l</a:t>
            </a:r>
            <a:r>
              <a:rPr lang="en-VN" sz="3200">
                <a:latin typeface="Times New Roman" panose="02020603050405020304" pitchFamily="18" charset="0"/>
                <a:cs typeface="Times New Roman" panose="02020603050405020304" pitchFamily="18" charset="0"/>
              </a:rPr>
              <a:t>inh </a:t>
            </a:r>
            <a:r>
              <a:rPr lang="en-VN" sz="3200" dirty="0">
                <a:latin typeface="Times New Roman" panose="02020603050405020304" pitchFamily="18" charset="0"/>
                <a:cs typeface="Times New Roman" panose="02020603050405020304" pitchFamily="18" charset="0"/>
              </a:rPr>
              <a:t>mục, </a:t>
            </a:r>
            <a:r>
              <a:rPr lang="en-VN" sz="3200">
                <a:latin typeface="Times New Roman" panose="02020603050405020304" pitchFamily="18" charset="0"/>
                <a:cs typeface="Times New Roman" panose="02020603050405020304" pitchFamily="18" charset="0"/>
              </a:rPr>
              <a:t>các </a:t>
            </a:r>
            <a:r>
              <a:rPr lang="en-US" sz="3200">
                <a:latin typeface="Times New Roman" panose="02020603050405020304" pitchFamily="18" charset="0"/>
                <a:cs typeface="Times New Roman" panose="02020603050405020304" pitchFamily="18" charset="0"/>
              </a:rPr>
              <a:t>b</a:t>
            </a:r>
            <a:r>
              <a:rPr lang="en-VN" sz="3200">
                <a:latin typeface="Times New Roman" panose="02020603050405020304" pitchFamily="18" charset="0"/>
                <a:cs typeface="Times New Roman" panose="02020603050405020304" pitchFamily="18" charset="0"/>
              </a:rPr>
              <a:t>an </a:t>
            </a:r>
            <a:r>
              <a:rPr lang="en-US" sz="3200" dirty="0">
                <a:latin typeface="Times New Roman" panose="02020603050405020304" pitchFamily="18" charset="0"/>
                <a:cs typeface="Times New Roman" panose="02020603050405020304" pitchFamily="18" charset="0"/>
              </a:rPr>
              <a:t>m</a:t>
            </a:r>
            <a:r>
              <a:rPr lang="en-VN" sz="3200">
                <a:latin typeface="Times New Roman" panose="02020603050405020304" pitchFamily="18" charset="0"/>
                <a:cs typeface="Times New Roman" panose="02020603050405020304" pitchFamily="18" charset="0"/>
              </a:rPr>
              <a:t>ục </a:t>
            </a:r>
            <a:r>
              <a:rPr lang="en-VN" sz="3200" dirty="0">
                <a:latin typeface="Times New Roman" panose="02020603050405020304" pitchFamily="18" charset="0"/>
                <a:cs typeface="Times New Roman" panose="02020603050405020304" pitchFamily="18" charset="0"/>
              </a:rPr>
              <a:t>vụ </a:t>
            </a:r>
            <a:r>
              <a:rPr lang="en-VN" sz="3200">
                <a:latin typeface="Times New Roman" panose="02020603050405020304" pitchFamily="18" charset="0"/>
                <a:cs typeface="Times New Roman" panose="02020603050405020304" pitchFamily="18" charset="0"/>
              </a:rPr>
              <a:t>và </a:t>
            </a:r>
            <a:r>
              <a:rPr lang="en-US" sz="3200">
                <a:latin typeface="Times New Roman" panose="02020603050405020304" pitchFamily="18" charset="0"/>
                <a:cs typeface="Times New Roman" panose="02020603050405020304" pitchFamily="18" charset="0"/>
              </a:rPr>
              <a:t>h</a:t>
            </a:r>
            <a:r>
              <a:rPr lang="en-VN" sz="3200">
                <a:latin typeface="Times New Roman" panose="02020603050405020304" pitchFamily="18" charset="0"/>
                <a:cs typeface="Times New Roman" panose="02020603050405020304" pitchFamily="18" charset="0"/>
              </a:rPr>
              <a:t>ội </a:t>
            </a:r>
            <a:r>
              <a:rPr lang="en-VN" sz="3200" dirty="0">
                <a:latin typeface="Times New Roman" panose="02020603050405020304" pitchFamily="18" charset="0"/>
                <a:cs typeface="Times New Roman" panose="02020603050405020304" pitchFamily="18" charset="0"/>
              </a:rPr>
              <a:t>đoàn, </a:t>
            </a:r>
            <a:r>
              <a:rPr lang="en-VN" sz="3200">
                <a:latin typeface="Times New Roman" panose="02020603050405020304" pitchFamily="18" charset="0"/>
                <a:cs typeface="Times New Roman" panose="02020603050405020304" pitchFamily="18" charset="0"/>
              </a:rPr>
              <a:t>các </a:t>
            </a:r>
            <a:r>
              <a:rPr lang="en-US" sz="3200">
                <a:latin typeface="Times New Roman" panose="02020603050405020304" pitchFamily="18" charset="0"/>
                <a:cs typeface="Times New Roman" panose="02020603050405020304" pitchFamily="18" charset="0"/>
              </a:rPr>
              <a:t>g</a:t>
            </a:r>
            <a:r>
              <a:rPr lang="en-VN" sz="3200">
                <a:latin typeface="Times New Roman" panose="02020603050405020304" pitchFamily="18" charset="0"/>
                <a:cs typeface="Times New Roman" panose="02020603050405020304" pitchFamily="18" charset="0"/>
              </a:rPr>
              <a:t>iới cấp </a:t>
            </a:r>
            <a:r>
              <a:rPr lang="en-US" sz="3200">
                <a:latin typeface="Times New Roman" panose="02020603050405020304" pitchFamily="18" charset="0"/>
                <a:cs typeface="Times New Roman" panose="02020603050405020304" pitchFamily="18" charset="0"/>
              </a:rPr>
              <a:t>G</a:t>
            </a:r>
            <a:r>
              <a:rPr lang="en-VN" sz="3200">
                <a:latin typeface="Times New Roman" panose="02020603050405020304" pitchFamily="18" charset="0"/>
                <a:cs typeface="Times New Roman" panose="02020603050405020304" pitchFamily="18" charset="0"/>
              </a:rPr>
              <a:t>iáo phận</a:t>
            </a:r>
            <a:endParaRPr lang="en-VN"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C</a:t>
            </a:r>
            <a:r>
              <a:rPr lang="en-VN" sz="3200" dirty="0">
                <a:latin typeface="Times New Roman" panose="02020603050405020304" pitchFamily="18" charset="0"/>
                <a:cs typeface="Times New Roman" panose="02020603050405020304" pitchFamily="18" charset="0"/>
              </a:rPr>
              <a:t>uối cùng là </a:t>
            </a:r>
            <a:r>
              <a:rPr lang="vi-VN" sz="3200" dirty="0">
                <a:latin typeface="Times New Roman" panose="02020603050405020304" pitchFamily="18" charset="0"/>
                <a:cs typeface="Times New Roman" panose="02020603050405020304" pitchFamily="18" charset="0"/>
              </a:rPr>
              <a:t>hội nghị Tiền-Thượng Hội </a:t>
            </a:r>
            <a:r>
              <a:rPr lang="vi-VN" sz="3200">
                <a:latin typeface="Times New Roman" panose="02020603050405020304" pitchFamily="18" charset="0"/>
                <a:cs typeface="Times New Roman" panose="02020603050405020304" pitchFamily="18" charset="0"/>
              </a:rPr>
              <a:t>đồng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iáo </a:t>
            </a:r>
            <a:r>
              <a:rPr lang="vi-VN" sz="3200" dirty="0">
                <a:latin typeface="Times New Roman" panose="02020603050405020304" pitchFamily="18" charset="0"/>
                <a:cs typeface="Times New Roman" panose="02020603050405020304" pitchFamily="18" charset="0"/>
              </a:rPr>
              <a:t>phận. </a:t>
            </a:r>
            <a:endParaRPr lang="en-VN"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5893A6F-9F50-45F1-B2C1-FACEBF1DECC2}"/>
              </a:ext>
            </a:extLst>
          </p:cNvPr>
          <p:cNvSpPr txBox="1"/>
          <p:nvPr/>
        </p:nvSpPr>
        <p:spPr>
          <a:xfrm>
            <a:off x="683568" y="980730"/>
            <a:ext cx="4587240" cy="584775"/>
          </a:xfrm>
          <a:prstGeom prst="rect">
            <a:avLst/>
          </a:prstGeom>
          <a:noFill/>
        </p:spPr>
        <p:txBody>
          <a:bodyPr wrap="square">
            <a:spAutoFit/>
          </a:bodyPr>
          <a:lstStyle/>
          <a:p>
            <a:r>
              <a:rPr lang="vi-VN" sz="3200">
                <a:latin typeface="Times New Roman" panose="02020603050405020304" pitchFamily="18" charset="0"/>
                <a:cs typeface="Times New Roman" panose="02020603050405020304" pitchFamily="18" charset="0"/>
              </a:rPr>
              <a:t>4) Lập kế hoạch tham gia</a:t>
            </a:r>
            <a:endParaRPr lang="en-US" sz="3200"/>
          </a:p>
        </p:txBody>
      </p:sp>
    </p:spTree>
    <p:extLst>
      <p:ext uri="{BB962C8B-B14F-4D97-AF65-F5344CB8AC3E}">
        <p14:creationId xmlns:p14="http://schemas.microsoft.com/office/powerpoint/2010/main" val="293286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D13159-552F-4ADF-AD9C-4A38814347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704" y="-13072"/>
            <a:ext cx="13150381" cy="6871072"/>
          </a:xfrm>
        </p:spPr>
      </p:pic>
      <p:sp>
        <p:nvSpPr>
          <p:cNvPr id="9" name="TextBox 8">
            <a:extLst>
              <a:ext uri="{FF2B5EF4-FFF2-40B4-BE49-F238E27FC236}">
                <a16:creationId xmlns:a16="http://schemas.microsoft.com/office/drawing/2014/main" id="{E4E482CC-D2CC-4851-9B4A-1A7A5B3532BE}"/>
              </a:ext>
            </a:extLst>
          </p:cNvPr>
          <p:cNvSpPr txBox="1"/>
          <p:nvPr/>
        </p:nvSpPr>
        <p:spPr>
          <a:xfrm>
            <a:off x="-252536" y="2428726"/>
            <a:ext cx="9828584" cy="2000548"/>
          </a:xfrm>
          <a:prstGeom prst="rect">
            <a:avLst/>
          </a:prstGeom>
          <a:noFill/>
        </p:spPr>
        <p:txBody>
          <a:bodyPr wrap="square">
            <a:spAutoFit/>
          </a:bodyPr>
          <a:lstStyle/>
          <a:p>
            <a:r>
              <a:rPr lang="en-US" sz="8800" b="1">
                <a:solidFill>
                  <a:schemeClr val="bg1"/>
                </a:solidFill>
                <a:latin typeface="Times New Roman" panose="02020603050405020304" pitchFamily="18" charset="0"/>
                <a:cs typeface="Times New Roman" panose="02020603050405020304" pitchFamily="18" charset="0"/>
              </a:rPr>
              <a:t>  “NÊN </a:t>
            </a:r>
          </a:p>
          <a:p>
            <a:r>
              <a:rPr lang="en-US" sz="3600" b="1">
                <a:solidFill>
                  <a:schemeClr val="bg1"/>
                </a:solidFill>
                <a:latin typeface="Times New Roman" panose="02020603050405020304" pitchFamily="18" charset="0"/>
                <a:cs typeface="Times New Roman" panose="02020603050405020304" pitchFamily="18" charset="0"/>
              </a:rPr>
              <a:t>     nh</a:t>
            </a:r>
            <a:r>
              <a:rPr lang="vi-VN" sz="3600" b="1">
                <a:solidFill>
                  <a:schemeClr val="bg1"/>
                </a:solidFill>
                <a:latin typeface="Times New Roman" panose="02020603050405020304" pitchFamily="18" charset="0"/>
                <a:cs typeface="Times New Roman" panose="02020603050405020304" pitchFamily="18" charset="0"/>
              </a:rPr>
              <a:t>ắm tới sự tham gia rộng rãi nhất có thể</a:t>
            </a:r>
            <a:r>
              <a:rPr lang="en-US" sz="3600" b="1">
                <a:solidFill>
                  <a:schemeClr val="bg1"/>
                </a:solidFill>
                <a:latin typeface="Times New Roman" panose="02020603050405020304" pitchFamily="18" charset="0"/>
                <a:cs typeface="Times New Roman" panose="02020603050405020304" pitchFamily="18" charset="0"/>
              </a:rPr>
              <a:t>”</a:t>
            </a:r>
            <a:endParaRPr lang="en-US" sz="3600" b="1">
              <a:solidFill>
                <a:schemeClr val="bg1"/>
              </a:solidFill>
            </a:endParaRPr>
          </a:p>
        </p:txBody>
      </p:sp>
    </p:spTree>
    <p:extLst>
      <p:ext uri="{BB962C8B-B14F-4D97-AF65-F5344CB8AC3E}">
        <p14:creationId xmlns:p14="http://schemas.microsoft.com/office/powerpoint/2010/main" val="11255718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25E5-D908-4841-82D0-05FAA7447FA9}"/>
              </a:ext>
            </a:extLst>
          </p:cNvPr>
          <p:cNvSpPr>
            <a:spLocks noGrp="1"/>
          </p:cNvSpPr>
          <p:nvPr>
            <p:ph type="title"/>
          </p:nvPr>
        </p:nvSpPr>
        <p:spPr>
          <a:xfrm>
            <a:off x="683568" y="188640"/>
            <a:ext cx="6840760" cy="803176"/>
          </a:xfrm>
        </p:spPr>
        <p:txBody>
          <a:bodyPr>
            <a:normAutofit fontScale="90000"/>
          </a:bodyPr>
          <a:lstStyle/>
          <a:p>
            <a:r>
              <a:rPr lang="vi-VN" sz="4000" b="1" dirty="0">
                <a:latin typeface="Times New Roman" panose="02020603050405020304" pitchFamily="18" charset="0"/>
                <a:cs typeface="Times New Roman" panose="02020603050405020304" pitchFamily="18" charset="0"/>
              </a:rPr>
              <a:t>Lộ  </a:t>
            </a:r>
            <a:r>
              <a:rPr lang="vi-VN" sz="4000" b="1">
                <a:latin typeface="Times New Roman" panose="02020603050405020304" pitchFamily="18" charset="0"/>
                <a:cs typeface="Times New Roman" panose="02020603050405020304" pitchFamily="18" charset="0"/>
              </a:rPr>
              <a:t>trình </a:t>
            </a:r>
            <a:r>
              <a:rPr lang="en-US" sz="4000" b="1">
                <a:latin typeface="Times New Roman" panose="02020603050405020304" pitchFamily="18" charset="0"/>
                <a:cs typeface="Times New Roman" panose="02020603050405020304" pitchFamily="18" charset="0"/>
              </a:rPr>
              <a:t>cho giai đoạn G</a:t>
            </a:r>
            <a:r>
              <a:rPr lang="vi-VN" sz="4000" b="1">
                <a:latin typeface="Times New Roman" panose="02020603050405020304" pitchFamily="18" charset="0"/>
                <a:cs typeface="Times New Roman" panose="02020603050405020304" pitchFamily="18" charset="0"/>
              </a:rPr>
              <a:t>iáo </a:t>
            </a:r>
            <a:r>
              <a:rPr lang="vi-VN" sz="4000" b="1" dirty="0">
                <a:latin typeface="Times New Roman" panose="02020603050405020304" pitchFamily="18" charset="0"/>
                <a:cs typeface="Times New Roman" panose="02020603050405020304" pitchFamily="18" charset="0"/>
              </a:rPr>
              <a:t>phạ</a:t>
            </a:r>
            <a:r>
              <a:rPr lang="vi-VN" sz="4000" b="1">
                <a:latin typeface="Times New Roman" panose="02020603050405020304" pitchFamily="18" charset="0"/>
                <a:cs typeface="Times New Roman" panose="02020603050405020304" pitchFamily="18" charset="0"/>
              </a:rPr>
              <a:t>̂n</a:t>
            </a:r>
            <a:br>
              <a:rPr lang="en-US">
                <a:latin typeface="Times New Roman" panose="02020603050405020304" pitchFamily="18" charset="0"/>
                <a:cs typeface="Times New Roman" panose="02020603050405020304" pitchFamily="18" charset="0"/>
              </a:rPr>
            </a:br>
            <a:endParaRPr lang="en-V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9338455-78C7-C440-91B5-A1CF7C13834D}"/>
              </a:ext>
            </a:extLst>
          </p:cNvPr>
          <p:cNvSpPr>
            <a:spLocks noGrp="1"/>
          </p:cNvSpPr>
          <p:nvPr>
            <p:ph idx="1"/>
          </p:nvPr>
        </p:nvSpPr>
        <p:spPr>
          <a:xfrm>
            <a:off x="323528" y="1340768"/>
            <a:ext cx="8280920" cy="5760640"/>
          </a:xfrm>
        </p:spPr>
        <p:txBody>
          <a:bodyPr>
            <a:noAutofit/>
          </a:bodyPr>
          <a:lstStyle/>
          <a:p>
            <a:r>
              <a:rPr lang="vi-VN" sz="3200" dirty="0">
                <a:latin typeface="Times New Roman" panose="02020603050405020304" pitchFamily="18" charset="0"/>
                <a:cs typeface="Times New Roman" panose="02020603050405020304" pitchFamily="18" charset="0"/>
              </a:rPr>
              <a:t>Nhóm hiệp </a:t>
            </a:r>
            <a:r>
              <a:rPr lang="vi-VN" sz="3200">
                <a:latin typeface="Times New Roman" panose="02020603050405020304" pitchFamily="18" charset="0"/>
                <a:cs typeface="Times New Roman" panose="02020603050405020304" pitchFamily="18" charset="0"/>
              </a:rPr>
              <a:t>hành </a:t>
            </a:r>
            <a:r>
              <a:rPr lang="en-US" sz="3200">
                <a:latin typeface="Times New Roman" panose="02020603050405020304" pitchFamily="18" charset="0"/>
                <a:cs typeface="Times New Roman" panose="02020603050405020304" pitchFamily="18" charset="0"/>
              </a:rPr>
              <a:t>Giáo phận </a:t>
            </a:r>
            <a:r>
              <a:rPr lang="vi-VN" sz="3200">
                <a:latin typeface="Times New Roman" panose="02020603050405020304" pitchFamily="18" charset="0"/>
                <a:cs typeface="Times New Roman" panose="02020603050405020304" pitchFamily="18" charset="0"/>
              </a:rPr>
              <a:t>có </a:t>
            </a:r>
            <a:r>
              <a:rPr lang="vi-VN" sz="3200" dirty="0">
                <a:latin typeface="Times New Roman" panose="02020603050405020304" pitchFamily="18" charset="0"/>
                <a:cs typeface="Times New Roman" panose="02020603050405020304" pitchFamily="18" charset="0"/>
              </a:rPr>
              <a:t>thể làm việc thông qua các điều phối viên </a:t>
            </a:r>
          </a:p>
          <a:p>
            <a:r>
              <a:rPr lang="vi-VN" sz="3200">
                <a:latin typeface="Times New Roman" panose="02020603050405020304" pitchFamily="18" charset="0"/>
                <a:cs typeface="Times New Roman" panose="02020603050405020304" pitchFamily="18" charset="0"/>
              </a:rPr>
              <a:t>V</a:t>
            </a:r>
            <a:r>
              <a:rPr lang="en-US" sz="3200">
                <a:latin typeface="Times New Roman" panose="02020603050405020304" pitchFamily="18" charset="0"/>
                <a:cs typeface="Times New Roman" panose="02020603050405020304" pitchFamily="18" charset="0"/>
              </a:rPr>
              <a:t>iệc</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thỉnh ý hiệp hành trong mộ</a:t>
            </a:r>
            <a:r>
              <a:rPr lang="vi-VN" sz="3200">
                <a:latin typeface="Times New Roman" panose="02020603050405020304" pitchFamily="18" charset="0"/>
                <a:cs typeface="Times New Roman" panose="02020603050405020304" pitchFamily="18" charset="0"/>
              </a:rPr>
              <a:t>t </a:t>
            </a:r>
            <a:r>
              <a:rPr lang="en-US" sz="3200">
                <a:latin typeface="Times New Roman" panose="02020603050405020304" pitchFamily="18" charset="0"/>
                <a:cs typeface="Times New Roman" panose="02020603050405020304" pitchFamily="18" charset="0"/>
              </a:rPr>
              <a:t>giáo xứ</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được giám sát bởi (các) điều phối viê</a:t>
            </a:r>
            <a:r>
              <a:rPr lang="vi-VN" sz="3200">
                <a:latin typeface="Times New Roman" panose="02020603050405020304" pitchFamily="18" charset="0"/>
                <a:cs typeface="Times New Roman" panose="02020603050405020304" pitchFamily="18" charset="0"/>
              </a:rPr>
              <a:t>n </a:t>
            </a:r>
            <a:r>
              <a:rPr lang="en-US" sz="3200">
                <a:latin typeface="Times New Roman" panose="02020603050405020304" pitchFamily="18" charset="0"/>
                <a:cs typeface="Times New Roman" panose="02020603050405020304" pitchFamily="18" charset="0"/>
              </a:rPr>
              <a:t>giáo xứ</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Tất cả </a:t>
            </a:r>
            <a:r>
              <a:rPr lang="vi-VN" sz="3200">
                <a:latin typeface="Times New Roman" panose="02020603050405020304" pitchFamily="18" charset="0"/>
                <a:cs typeface="Times New Roman" panose="02020603050405020304" pitchFamily="18" charset="0"/>
              </a:rPr>
              <a:t>các </a:t>
            </a:r>
            <a:r>
              <a:rPr lang="en-US" sz="3200">
                <a:latin typeface="Times New Roman" panose="02020603050405020304" pitchFamily="18" charset="0"/>
                <a:cs typeface="Times New Roman" panose="02020603050405020304" pitchFamily="18" charset="0"/>
              </a:rPr>
              <a:t>điều phối viên</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cần được hướng dẫn đầy đủ về tinh thần, các mục tiêu và quan điểm của Tiến </a:t>
            </a:r>
            <a:r>
              <a:rPr lang="vi-VN" sz="3200">
                <a:latin typeface="Times New Roman" panose="02020603050405020304" pitchFamily="18" charset="0"/>
                <a:cs typeface="Times New Roman" panose="02020603050405020304" pitchFamily="18" charset="0"/>
              </a:rPr>
              <a:t>trình T</a:t>
            </a:r>
            <a:r>
              <a:rPr lang="en-US" sz="3200">
                <a:latin typeface="Times New Roman" panose="02020603050405020304" pitchFamily="18" charset="0"/>
                <a:cs typeface="Times New Roman" panose="02020603050405020304" pitchFamily="18" charset="0"/>
              </a:rPr>
              <a:t>hượng Hội đồng</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Truy cập tài liệu liên quan,  biện phân và lập tiến trình phù hợp nhất, giữ liên lạc </a:t>
            </a:r>
            <a:r>
              <a:rPr lang="vi-VN" sz="3200">
                <a:latin typeface="Times New Roman" panose="02020603050405020304" pitchFamily="18" charset="0"/>
                <a:cs typeface="Times New Roman" panose="02020603050405020304" pitchFamily="18" charset="0"/>
              </a:rPr>
              <a:t>với </a:t>
            </a:r>
            <a:r>
              <a:rPr lang="en-US" sz="3200">
                <a:latin typeface="Times New Roman" panose="02020603050405020304" pitchFamily="18" charset="0"/>
                <a:cs typeface="Times New Roman" panose="02020603050405020304" pitchFamily="18" charset="0"/>
              </a:rPr>
              <a:t>Giáo phận</a:t>
            </a:r>
            <a:r>
              <a:rPr lang="vi-VN" sz="320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endParaRPr lang="en-VN"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C25B162-BB17-41F9-9247-109AFA172951}"/>
              </a:ext>
            </a:extLst>
          </p:cNvPr>
          <p:cNvSpPr txBox="1"/>
          <p:nvPr/>
        </p:nvSpPr>
        <p:spPr>
          <a:xfrm>
            <a:off x="323528" y="828003"/>
            <a:ext cx="7920880" cy="584775"/>
          </a:xfrm>
          <a:prstGeom prst="rect">
            <a:avLst/>
          </a:prstGeom>
          <a:noFill/>
        </p:spPr>
        <p:txBody>
          <a:bodyPr wrap="square">
            <a:spAutoFit/>
          </a:bodyPr>
          <a:lstStyle/>
          <a:p>
            <a:r>
              <a:rPr lang="vi-VN" sz="3200">
                <a:latin typeface="Times New Roman" panose="02020603050405020304" pitchFamily="18" charset="0"/>
                <a:cs typeface="Times New Roman" panose="02020603050405020304" pitchFamily="18" charset="0"/>
              </a:rPr>
              <a:t>5) Chuẩn bị</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nhóm điều phối viên cho thỉnh ý</a:t>
            </a:r>
            <a:endParaRPr lang="en-US" sz="3200"/>
          </a:p>
        </p:txBody>
      </p:sp>
    </p:spTree>
    <p:extLst>
      <p:ext uri="{BB962C8B-B14F-4D97-AF65-F5344CB8AC3E}">
        <p14:creationId xmlns:p14="http://schemas.microsoft.com/office/powerpoint/2010/main" val="18833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E3B6-A6D3-F243-979D-8EB93A04D111}"/>
              </a:ext>
            </a:extLst>
          </p:cNvPr>
          <p:cNvSpPr>
            <a:spLocks noGrp="1"/>
          </p:cNvSpPr>
          <p:nvPr>
            <p:ph type="title"/>
          </p:nvPr>
        </p:nvSpPr>
        <p:spPr>
          <a:xfrm>
            <a:off x="467546" y="404664"/>
            <a:ext cx="7202761" cy="648072"/>
          </a:xfrm>
        </p:spPr>
        <p:txBody>
          <a:bodyPr>
            <a:noAutofit/>
          </a:bodyPr>
          <a:lstStyle/>
          <a:p>
            <a:r>
              <a:rPr lang="vi-VN" b="1">
                <a:latin typeface="Times New Roman" panose="02020603050405020304" pitchFamily="18" charset="0"/>
                <a:cs typeface="Times New Roman" panose="02020603050405020304" pitchFamily="18" charset="0"/>
              </a:rPr>
              <a:t>Lộ trình</a:t>
            </a:r>
            <a:r>
              <a:rPr lang="en-US" b="1">
                <a:latin typeface="Times New Roman" panose="02020603050405020304" pitchFamily="18" charset="0"/>
                <a:cs typeface="Times New Roman" panose="02020603050405020304" pitchFamily="18" charset="0"/>
              </a:rPr>
              <a:t> cho giai đoạn Giáo phận</a:t>
            </a:r>
            <a:br>
              <a:rPr lang="en-US">
                <a:latin typeface="Times New Roman" panose="02020603050405020304" pitchFamily="18" charset="0"/>
                <a:cs typeface="Times New Roman" panose="02020603050405020304" pitchFamily="18" charset="0"/>
              </a:rPr>
            </a:br>
            <a:endParaRPr lang="en-VN"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65B30C-D821-FD47-876B-3119196F6E78}"/>
              </a:ext>
            </a:extLst>
          </p:cNvPr>
          <p:cNvSpPr>
            <a:spLocks noGrp="1"/>
          </p:cNvSpPr>
          <p:nvPr>
            <p:ph idx="1"/>
          </p:nvPr>
        </p:nvSpPr>
        <p:spPr>
          <a:xfrm>
            <a:off x="179514" y="2132858"/>
            <a:ext cx="7778825"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Điều này chúng ta đang làm, trong mức độ có </a:t>
            </a:r>
            <a:r>
              <a:rPr lang="vi-VN" sz="3200">
                <a:latin typeface="Times New Roman" panose="02020603050405020304" pitchFamily="18" charset="0"/>
                <a:cs typeface="Times New Roman" panose="02020603050405020304" pitchFamily="18" charset="0"/>
              </a:rPr>
              <a:t>thể giúp</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Các </a:t>
            </a:r>
            <a:r>
              <a:rPr lang="vi-VN" sz="3200" dirty="0">
                <a:latin typeface="Times New Roman" panose="02020603050405020304" pitchFamily="18" charset="0"/>
                <a:cs typeface="Times New Roman" panose="02020603050405020304" pitchFamily="18" charset="0"/>
              </a:rPr>
              <a:t>điều phối viên cấp xứ, hạt và … </a:t>
            </a:r>
            <a:r>
              <a:rPr lang="vi-VN" sz="3200">
                <a:latin typeface="Times New Roman" panose="02020603050405020304" pitchFamily="18" charset="0"/>
                <a:cs typeface="Times New Roman" panose="02020603050405020304" pitchFamily="18" charset="0"/>
              </a:rPr>
              <a:t>nắm được: </a:t>
            </a:r>
            <a:r>
              <a:rPr lang="vi-VN" sz="3200" dirty="0">
                <a:latin typeface="Times New Roman" panose="02020603050405020304" pitchFamily="18" charset="0"/>
                <a:cs typeface="Times New Roman" panose="02020603050405020304" pitchFamily="18" charset="0"/>
              </a:rPr>
              <a:t>ĐỊNH HƯỚNG CỦA TÍNH HIỆP HÀNH, có được KỸ NĂNG CƠ BẢN, để có thể THỰC HIỆN CÁC CUỘC THỈNH Ý tại địa phương của mình</a:t>
            </a:r>
          </a:p>
          <a:p>
            <a:pPr algn="just"/>
            <a:r>
              <a:rPr lang="vi-VN" sz="3200" dirty="0">
                <a:latin typeface="Times New Roman" panose="02020603050405020304" pitchFamily="18" charset="0"/>
                <a:cs typeface="Times New Roman" panose="02020603050405020304" pitchFamily="18" charset="0"/>
              </a:rPr>
              <a:t>Xin quý tham dự </a:t>
            </a:r>
            <a:r>
              <a:rPr lang="vi-VN" sz="3200">
                <a:latin typeface="Times New Roman" panose="02020603050405020304" pitchFamily="18" charset="0"/>
                <a:cs typeface="Times New Roman" panose="02020603050405020304" pitchFamily="18" charset="0"/>
              </a:rPr>
              <a:t>viên hô</a:t>
            </a:r>
            <a:r>
              <a:rPr lang="en-US" sz="3200">
                <a:latin typeface="Times New Roman" panose="02020603050405020304" pitchFamily="18" charset="0"/>
                <a:cs typeface="Times New Roman" panose="02020603050405020304" pitchFamily="18" charset="0"/>
              </a:rPr>
              <a:t>m</a:t>
            </a:r>
            <a:r>
              <a:rPr lang="vi-VN" sz="3200">
                <a:latin typeface="Times New Roman" panose="02020603050405020304" pitchFamily="18" charset="0"/>
                <a:cs typeface="Times New Roman" panose="02020603050405020304" pitchFamily="18" charset="0"/>
              </a:rPr>
              <a:t> nay về </a:t>
            </a:r>
            <a:r>
              <a:rPr lang="vi-VN" sz="3200" dirty="0">
                <a:latin typeface="Times New Roman" panose="02020603050405020304" pitchFamily="18" charset="0"/>
                <a:cs typeface="Times New Roman" panose="02020603050405020304" pitchFamily="18" charset="0"/>
              </a:rPr>
              <a:t>tập huấn lại cho </a:t>
            </a:r>
            <a:r>
              <a:rPr lang="vi-VN" sz="3200">
                <a:latin typeface="Times New Roman" panose="02020603050405020304" pitchFamily="18" charset="0"/>
                <a:cs typeface="Times New Roman" panose="02020603050405020304" pitchFamily="18" charset="0"/>
              </a:rPr>
              <a:t>các </a:t>
            </a:r>
            <a:r>
              <a:rPr lang="en-US" sz="3200">
                <a:latin typeface="Times New Roman" panose="02020603050405020304" pitchFamily="18" charset="0"/>
                <a:cs typeface="Times New Roman" panose="02020603050405020304" pitchFamily="18" charset="0"/>
              </a:rPr>
              <a:t>điều phối viên</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ở cơ sở mình.</a:t>
            </a:r>
          </a:p>
        </p:txBody>
      </p:sp>
      <p:sp>
        <p:nvSpPr>
          <p:cNvPr id="5" name="TextBox 4">
            <a:extLst>
              <a:ext uri="{FF2B5EF4-FFF2-40B4-BE49-F238E27FC236}">
                <a16:creationId xmlns:a16="http://schemas.microsoft.com/office/drawing/2014/main" id="{1731283A-A16A-44E9-996F-7F4B2589C49A}"/>
              </a:ext>
            </a:extLst>
          </p:cNvPr>
          <p:cNvSpPr txBox="1"/>
          <p:nvPr/>
        </p:nvSpPr>
        <p:spPr>
          <a:xfrm>
            <a:off x="538872" y="1052736"/>
            <a:ext cx="6841441" cy="1077218"/>
          </a:xfrm>
          <a:prstGeom prst="rect">
            <a:avLst/>
          </a:prstGeom>
          <a:noFill/>
        </p:spPr>
        <p:txBody>
          <a:bodyPr wrap="square">
            <a:spAutoFit/>
          </a:bodyPr>
          <a:lstStyle/>
          <a:p>
            <a:r>
              <a:rPr lang="vi-VN" sz="3200">
                <a:latin typeface="Times New Roman" panose="02020603050405020304" pitchFamily="18" charset="0"/>
                <a:cs typeface="Times New Roman" panose="02020603050405020304" pitchFamily="18" charset="0"/>
              </a:rPr>
              <a:t>6)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uộc hội thảo cho nhóm hiệp hành </a:t>
            </a:r>
            <a:r>
              <a:rPr lang="en-US" sz="3200">
                <a:latin typeface="Times New Roman" panose="02020603050405020304" pitchFamily="18" charset="0"/>
                <a:cs typeface="Times New Roman" panose="02020603050405020304" pitchFamily="18" charset="0"/>
              </a:rPr>
              <a:t>Giáo phận</a:t>
            </a:r>
            <a:r>
              <a:rPr lang="vi-VN" sz="3200">
                <a:latin typeface="Times New Roman" panose="02020603050405020304" pitchFamily="18" charset="0"/>
                <a:cs typeface="Times New Roman" panose="02020603050405020304" pitchFamily="18" charset="0"/>
              </a:rPr>
              <a:t> và các điều phối viên</a:t>
            </a:r>
            <a:endParaRPr lang="en-US" sz="3200"/>
          </a:p>
        </p:txBody>
      </p:sp>
    </p:spTree>
    <p:extLst>
      <p:ext uri="{BB962C8B-B14F-4D97-AF65-F5344CB8AC3E}">
        <p14:creationId xmlns:p14="http://schemas.microsoft.com/office/powerpoint/2010/main" val="8427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96E5-1691-8646-94D8-432EB896EDE3}"/>
              </a:ext>
            </a:extLst>
          </p:cNvPr>
          <p:cNvSpPr>
            <a:spLocks noGrp="1"/>
          </p:cNvSpPr>
          <p:nvPr>
            <p:ph type="title"/>
          </p:nvPr>
        </p:nvSpPr>
        <p:spPr>
          <a:xfrm>
            <a:off x="609601" y="609600"/>
            <a:ext cx="6914729" cy="1307232"/>
          </a:xfrm>
        </p:spPr>
        <p:txBody>
          <a:bodyPr>
            <a:normAutofit/>
          </a:bodyPr>
          <a:lstStyle/>
          <a:p>
            <a:r>
              <a:rPr lang="vi-VN" b="1" dirty="0">
                <a:latin typeface="Times New Roman" panose="02020603050405020304" pitchFamily="18" charset="0"/>
                <a:cs typeface="Times New Roman" panose="02020603050405020304" pitchFamily="18" charset="0"/>
              </a:rPr>
              <a:t>Lộ </a:t>
            </a:r>
            <a:r>
              <a:rPr lang="vi-VN" b="1">
                <a:latin typeface="Times New Roman" panose="02020603050405020304" pitchFamily="18" charset="0"/>
                <a:cs typeface="Times New Roman" panose="02020603050405020304" pitchFamily="18" charset="0"/>
              </a:rPr>
              <a:t>trình </a:t>
            </a:r>
            <a:r>
              <a:rPr lang="en-US" b="1">
                <a:latin typeface="Times New Roman" panose="02020603050405020304" pitchFamily="18" charset="0"/>
                <a:cs typeface="Times New Roman" panose="02020603050405020304" pitchFamily="18" charset="0"/>
              </a:rPr>
              <a:t>cho giai đoạn G</a:t>
            </a:r>
            <a:r>
              <a:rPr lang="vi-VN" b="1">
                <a:latin typeface="Times New Roman" panose="02020603050405020304" pitchFamily="18" charset="0"/>
                <a:cs typeface="Times New Roman" panose="02020603050405020304" pitchFamily="18" charset="0"/>
              </a:rPr>
              <a:t>iáo </a:t>
            </a:r>
            <a:r>
              <a:rPr lang="vi-VN" b="1" dirty="0">
                <a:latin typeface="Times New Roman" panose="02020603050405020304" pitchFamily="18" charset="0"/>
                <a:cs typeface="Times New Roman" panose="02020603050405020304" pitchFamily="18" charset="0"/>
              </a:rPr>
              <a:t>phạ</a:t>
            </a:r>
            <a:r>
              <a:rPr lang="vi-VN" b="1">
                <a:latin typeface="Times New Roman" panose="02020603050405020304" pitchFamily="18" charset="0"/>
                <a:cs typeface="Times New Roman" panose="02020603050405020304" pitchFamily="18" charset="0"/>
              </a:rPr>
              <a:t>̂n</a:t>
            </a:r>
            <a:endParaRPr lang="en-V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B026470-C4A3-A14A-8CFA-D21A71D67027}"/>
              </a:ext>
            </a:extLst>
          </p:cNvPr>
          <p:cNvSpPr>
            <a:spLocks noGrp="1"/>
          </p:cNvSpPr>
          <p:nvPr>
            <p:ph idx="1"/>
          </p:nvPr>
        </p:nvSpPr>
        <p:spPr>
          <a:xfrm>
            <a:off x="395536" y="1412778"/>
            <a:ext cx="8352928" cy="3880773"/>
          </a:xfrm>
        </p:spPr>
        <p:txBody>
          <a:bodyPr>
            <a:noAutofit/>
          </a:bodyPr>
          <a:lstStyle/>
          <a:p>
            <a:pPr marL="0" indent="0" algn="just">
              <a:buNone/>
            </a:pPr>
            <a:r>
              <a:rPr lang="en-VN" sz="3200" dirty="0">
                <a:latin typeface="Times New Roman" panose="02020603050405020304" pitchFamily="18" charset="0"/>
                <a:cs typeface="Times New Roman" panose="02020603050405020304" pitchFamily="18" charset="0"/>
              </a:rPr>
              <a:t>7) TRUYỀN THÔNG CHO MỌI NGƯỜI: Trang </a:t>
            </a:r>
            <a:r>
              <a:rPr lang="en-VN" sz="3200">
                <a:latin typeface="Times New Roman" panose="02020603050405020304" pitchFamily="18" charset="0"/>
                <a:cs typeface="Times New Roman" panose="02020603050405020304" pitchFamily="18" charset="0"/>
              </a:rPr>
              <a:t>mạng </a:t>
            </a:r>
            <a:r>
              <a:rPr lang="en-US" sz="3200">
                <a:latin typeface="Times New Roman" panose="02020603050405020304" pitchFamily="18" charset="0"/>
                <a:cs typeface="Times New Roman" panose="02020603050405020304" pitchFamily="18" charset="0"/>
              </a:rPr>
              <a:t>Giáo phận</a:t>
            </a:r>
            <a:r>
              <a:rPr lang="en-VN" sz="3200">
                <a:latin typeface="Times New Roman" panose="02020603050405020304" pitchFamily="18" charset="0"/>
                <a:cs typeface="Times New Roman" panose="02020603050405020304" pitchFamily="18" charset="0"/>
              </a:rPr>
              <a:t>, </a:t>
            </a:r>
            <a:r>
              <a:rPr lang="en-VN" sz="3200" dirty="0">
                <a:latin typeface="Times New Roman" panose="02020603050405020304" pitchFamily="18" charset="0"/>
                <a:cs typeface="Times New Roman" panose="02020603050405020304" pitchFamily="18" charset="0"/>
              </a:rPr>
              <a:t>xin các xứ phổ biến các </a:t>
            </a:r>
            <a:r>
              <a:rPr lang="en-VN" sz="3200">
                <a:latin typeface="Times New Roman" panose="02020603050405020304" pitchFamily="18" charset="0"/>
                <a:cs typeface="Times New Roman" panose="02020603050405020304" pitchFamily="18" charset="0"/>
              </a:rPr>
              <a:t>tài liệu</a:t>
            </a:r>
            <a:endParaRPr lang="en-VN"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8) Thực hiện, giám sát và hướng dẫn tiến trình thỉnh ý hiệp hành (xin các điều phối viên cấp xứ liên lạc với cấp hạt, hạt liên lạc </a:t>
            </a:r>
            <a:r>
              <a:rPr lang="vi-VN" sz="3200">
                <a:latin typeface="Times New Roman" panose="02020603050405020304" pitchFamily="18" charset="0"/>
                <a:cs typeface="Times New Roman" panose="02020603050405020304" pitchFamily="18" charset="0"/>
              </a:rPr>
              <a:t>với </a:t>
            </a:r>
            <a:r>
              <a:rPr lang="en-US" sz="3200">
                <a:latin typeface="Times New Roman" panose="02020603050405020304" pitchFamily="18" charset="0"/>
                <a:cs typeface="Times New Roman" panose="02020603050405020304" pitchFamily="18" charset="0"/>
              </a:rPr>
              <a:t>Giáo phận</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qua cha </a:t>
            </a:r>
            <a:r>
              <a:rPr lang="vi-VN" sz="3200">
                <a:latin typeface="Times New Roman" panose="02020603050405020304" pitchFamily="18" charset="0"/>
                <a:cs typeface="Times New Roman" panose="02020603050405020304" pitchFamily="18" charset="0"/>
              </a:rPr>
              <a:t>Phó Văn phòng TGM</a:t>
            </a:r>
            <a:endParaRPr lang="vi-VN"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9) Hội nghị Tiền-Thượng Hội </a:t>
            </a:r>
            <a:r>
              <a:rPr lang="vi-VN" sz="3200">
                <a:latin typeface="Times New Roman" panose="02020603050405020304" pitchFamily="18" charset="0"/>
                <a:cs typeface="Times New Roman" panose="02020603050405020304" pitchFamily="18" charset="0"/>
              </a:rPr>
              <a:t>đồng </a:t>
            </a:r>
            <a:r>
              <a:rPr lang="en-US" sz="3200">
                <a:latin typeface="Times New Roman" panose="02020603050405020304" pitchFamily="18" charset="0"/>
                <a:cs typeface="Times New Roman" panose="02020603050405020304" pitchFamily="18" charset="0"/>
              </a:rPr>
              <a:t>Giáo phận</a:t>
            </a:r>
            <a:r>
              <a:rPr lang="vi-VN" sz="320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10) Chuẩn bị và đệ trình bản đúc kết </a:t>
            </a:r>
            <a:r>
              <a:rPr lang="vi-VN" sz="3200">
                <a:latin typeface="Times New Roman" panose="02020603050405020304" pitchFamily="18" charset="0"/>
                <a:cs typeface="Times New Roman" panose="02020603050405020304" pitchFamily="18" charset="0"/>
              </a:rPr>
              <a:t>của </a:t>
            </a:r>
            <a:r>
              <a:rPr lang="en-US" sz="3200">
                <a:latin typeface="Times New Roman" panose="02020603050405020304" pitchFamily="18" charset="0"/>
                <a:cs typeface="Times New Roman" panose="02020603050405020304" pitchFamily="18" charset="0"/>
              </a:rPr>
              <a:t>Giáo phận.</a:t>
            </a:r>
            <a:endParaRPr lang="vi-VN" sz="3200" dirty="0">
              <a:latin typeface="Times New Roman" panose="02020603050405020304" pitchFamily="18" charset="0"/>
              <a:cs typeface="Times New Roman" panose="02020603050405020304" pitchFamily="18" charset="0"/>
            </a:endParaRPr>
          </a:p>
          <a:p>
            <a:pPr marL="0" indent="0" algn="just">
              <a:buNone/>
            </a:pPr>
            <a:endParaRPr lang="vi-VN" sz="3200" dirty="0">
              <a:latin typeface="Times New Roman" panose="02020603050405020304" pitchFamily="18" charset="0"/>
              <a:cs typeface="Times New Roman" panose="02020603050405020304" pitchFamily="18" charset="0"/>
            </a:endParaRPr>
          </a:p>
          <a:p>
            <a:pPr algn="just"/>
            <a:endParaRPr lang="vi-VN" sz="3200" dirty="0">
              <a:latin typeface="Times New Roman" panose="02020603050405020304" pitchFamily="18" charset="0"/>
              <a:cs typeface="Times New Roman" panose="02020603050405020304" pitchFamily="18" charset="0"/>
            </a:endParaRPr>
          </a:p>
          <a:p>
            <a:pPr algn="just"/>
            <a:endParaRPr lang="vi-VN" sz="3200" dirty="0">
              <a:latin typeface="Times New Roman" panose="02020603050405020304" pitchFamily="18" charset="0"/>
              <a:cs typeface="Times New Roman" panose="02020603050405020304" pitchFamily="18" charset="0"/>
            </a:endParaRPr>
          </a:p>
          <a:p>
            <a:pPr algn="just"/>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75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2E46-0E97-084B-9F3F-A79F57218806}"/>
              </a:ext>
            </a:extLst>
          </p:cNvPr>
          <p:cNvSpPr>
            <a:spLocks noGrp="1"/>
          </p:cNvSpPr>
          <p:nvPr>
            <p:ph type="title"/>
          </p:nvPr>
        </p:nvSpPr>
        <p:spPr>
          <a:xfrm>
            <a:off x="611560" y="836712"/>
            <a:ext cx="5915000" cy="1728192"/>
          </a:xfrm>
        </p:spPr>
        <p:txBody>
          <a:bodyPr>
            <a:normAutofit/>
          </a:bodyPr>
          <a:lstStyle/>
          <a:p>
            <a:pPr algn="ctr"/>
            <a:r>
              <a:rPr lang="vi-VN" b="1" dirty="0">
                <a:latin typeface="Times New Roman" panose="02020603050405020304" pitchFamily="18" charset="0"/>
                <a:cs typeface="Times New Roman" panose="02020603050405020304" pitchFamily="18" charset="0"/>
              </a:rPr>
              <a:t>Những thành tố cơ </a:t>
            </a:r>
            <a:r>
              <a:rPr lang="vi-VN" b="1">
                <a:latin typeface="Times New Roman" panose="02020603050405020304" pitchFamily="18" charset="0"/>
                <a:cs typeface="Times New Roman" panose="02020603050405020304" pitchFamily="18" charset="0"/>
              </a:rPr>
              <a:t>bản của</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kinh </a:t>
            </a:r>
            <a:r>
              <a:rPr lang="vi-VN" b="1" dirty="0">
                <a:latin typeface="Times New Roman" panose="02020603050405020304" pitchFamily="18" charset="0"/>
                <a:cs typeface="Times New Roman" panose="02020603050405020304" pitchFamily="18" charset="0"/>
              </a:rPr>
              <a:t>nghiệm hiệp hành </a:t>
            </a:r>
            <a:endParaRPr lang="en-V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89BE552-6CB1-BE44-86E9-65FC9C71D4EE}"/>
              </a:ext>
            </a:extLst>
          </p:cNvPr>
          <p:cNvSpPr>
            <a:spLocks noGrp="1"/>
          </p:cNvSpPr>
          <p:nvPr>
            <p:ph idx="1"/>
          </p:nvPr>
        </p:nvSpPr>
        <p:spPr>
          <a:xfrm>
            <a:off x="609600" y="2160592"/>
            <a:ext cx="7130753" cy="3880773"/>
          </a:xfrm>
        </p:spPr>
        <p:txBody>
          <a:bodyPr>
            <a:noAutofit/>
          </a:bodyPr>
          <a:lstStyle/>
          <a:p>
            <a:pPr algn="just"/>
            <a:r>
              <a:rPr lang="vi-VN" sz="3200" dirty="0">
                <a:latin typeface="Times New Roman" panose="02020603050405020304" pitchFamily="18" charset="0"/>
                <a:cs typeface="Times New Roman" panose="02020603050405020304" pitchFamily="18" charset="0"/>
              </a:rPr>
              <a:t>Một cử hành phụng vụ để khai mạc, </a:t>
            </a:r>
          </a:p>
          <a:p>
            <a:pPr algn="just"/>
            <a:r>
              <a:rPr lang="vi-VN" sz="3200" dirty="0">
                <a:latin typeface="Times New Roman" panose="02020603050405020304" pitchFamily="18" charset="0"/>
                <a:cs typeface="Times New Roman" panose="02020603050405020304" pitchFamily="18" charset="0"/>
              </a:rPr>
              <a:t>Một đại hội đông đảo được quy tụ, những buổi họp nhóm nhỏ, những khoảnh khắc tĩnh lặng và cầu nguyện, những cuộc trò chuyện thân mật, </a:t>
            </a:r>
          </a:p>
          <a:p>
            <a:pPr algn="just"/>
            <a:r>
              <a:rPr lang="vi-VN" sz="3200" dirty="0">
                <a:latin typeface="Times New Roman" panose="02020603050405020304" pitchFamily="18" charset="0"/>
                <a:cs typeface="Times New Roman" panose="02020603050405020304" pitchFamily="18" charset="0"/>
              </a:rPr>
              <a:t>những kinh nghiệm được chia sẻ </a:t>
            </a:r>
          </a:p>
          <a:p>
            <a:pPr algn="just"/>
            <a:r>
              <a:rPr lang="vi-VN" sz="3200" dirty="0">
                <a:latin typeface="Times New Roman" panose="02020603050405020304" pitchFamily="18" charset="0"/>
                <a:cs typeface="Times New Roman" panose="02020603050405020304" pitchFamily="18" charset="0"/>
              </a:rPr>
              <a:t>và một cử hành phụng vụ để kết thúc. </a:t>
            </a:r>
          </a:p>
          <a:p>
            <a:pPr algn="just"/>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32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8DE56C-379E-4B10-AE05-C2ABD5CAE52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551" b="12411"/>
          <a:stretch/>
        </p:blipFill>
        <p:spPr>
          <a:xfrm>
            <a:off x="-398882" y="-27384"/>
            <a:ext cx="9594814" cy="6885384"/>
          </a:xfrm>
        </p:spPr>
      </p:pic>
      <p:sp>
        <p:nvSpPr>
          <p:cNvPr id="8" name="Title 1">
            <a:extLst>
              <a:ext uri="{FF2B5EF4-FFF2-40B4-BE49-F238E27FC236}">
                <a16:creationId xmlns:a16="http://schemas.microsoft.com/office/drawing/2014/main" id="{767C0B3D-E9A4-4F08-860D-2A1D2E5E6580}"/>
              </a:ext>
            </a:extLst>
          </p:cNvPr>
          <p:cNvSpPr txBox="1">
            <a:spLocks/>
          </p:cNvSpPr>
          <p:nvPr/>
        </p:nvSpPr>
        <p:spPr>
          <a:xfrm>
            <a:off x="251520" y="188640"/>
            <a:ext cx="5616624" cy="1296144"/>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VN" b="1">
                <a:solidFill>
                  <a:srgbClr val="00B0F0"/>
                </a:solidFill>
                <a:latin typeface="Times New Roman" panose="02020603050405020304" pitchFamily="18" charset="0"/>
                <a:cs typeface="Times New Roman" panose="02020603050405020304" pitchFamily="18" charset="0"/>
              </a:rPr>
              <a:t> IV. CÁC N</a:t>
            </a:r>
            <a:r>
              <a:rPr lang="en-US" b="1">
                <a:solidFill>
                  <a:srgbClr val="00B0F0"/>
                </a:solidFill>
                <a:latin typeface="Times New Roman" panose="02020603050405020304" pitchFamily="18" charset="0"/>
                <a:cs typeface="Times New Roman" panose="02020603050405020304" pitchFamily="18" charset="0"/>
              </a:rPr>
              <a:t>G</a:t>
            </a:r>
            <a:r>
              <a:rPr lang="en-VN" b="1">
                <a:solidFill>
                  <a:srgbClr val="00B0F0"/>
                </a:solidFill>
                <a:latin typeface="Times New Roman" panose="02020603050405020304" pitchFamily="18" charset="0"/>
                <a:cs typeface="Times New Roman" panose="02020603050405020304" pitchFamily="18" charset="0"/>
              </a:rPr>
              <a:t>UỒN LỰC ĐỂ TỔ CHỨC H</a:t>
            </a:r>
            <a:r>
              <a:rPr lang="en-US" b="1">
                <a:solidFill>
                  <a:srgbClr val="00B0F0"/>
                </a:solidFill>
                <a:latin typeface="Times New Roman" panose="02020603050405020304" pitchFamily="18" charset="0"/>
                <a:cs typeface="Times New Roman" panose="02020603050405020304" pitchFamily="18" charset="0"/>
              </a:rPr>
              <a:t>IỆP HÀNH</a:t>
            </a:r>
            <a:endParaRPr lang="en-VN"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9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0936-F03C-6E4F-B913-144894FD43AA}"/>
              </a:ext>
            </a:extLst>
          </p:cNvPr>
          <p:cNvSpPr>
            <a:spLocks noGrp="1"/>
          </p:cNvSpPr>
          <p:nvPr>
            <p:ph type="title"/>
          </p:nvPr>
        </p:nvSpPr>
        <p:spPr>
          <a:xfrm>
            <a:off x="179512" y="116632"/>
            <a:ext cx="6984776" cy="1320800"/>
          </a:xfrm>
          <a:noFill/>
        </p:spPr>
        <p:txBody>
          <a:bodyPr>
            <a:normAutofit/>
          </a:bodyPr>
          <a:lstStyle/>
          <a:p>
            <a:pPr algn="ctr"/>
            <a:r>
              <a:rPr lang="en-US" b="1">
                <a:solidFill>
                  <a:srgbClr val="00B0F0"/>
                </a:solidFill>
                <a:latin typeface="Times New Roman" panose="02020603050405020304" pitchFamily="18" charset="0"/>
                <a:cs typeface="Times New Roman" panose="02020603050405020304" pitchFamily="18" charset="0"/>
              </a:rPr>
              <a:t>Phương pháp luận của </a:t>
            </a:r>
            <a:r>
              <a:rPr lang="vi-VN" b="1">
                <a:solidFill>
                  <a:srgbClr val="00B0F0"/>
                </a:solidFill>
                <a:latin typeface="Times New Roman" panose="02020603050405020304" pitchFamily="18" charset="0"/>
                <a:cs typeface="Times New Roman" panose="02020603050405020304" pitchFamily="18" charset="0"/>
              </a:rPr>
              <a:t>Tiến </a:t>
            </a:r>
            <a:r>
              <a:rPr lang="vi-VN" b="1" dirty="0">
                <a:solidFill>
                  <a:srgbClr val="00B0F0"/>
                </a:solidFill>
                <a:latin typeface="Times New Roman" panose="02020603050405020304" pitchFamily="18" charset="0"/>
                <a:cs typeface="Times New Roman" panose="02020603050405020304" pitchFamily="18" charset="0"/>
              </a:rPr>
              <a:t>trình hiệp hành </a:t>
            </a:r>
            <a:r>
              <a:rPr lang="vi-VN" b="1">
                <a:solidFill>
                  <a:srgbClr val="00B0F0"/>
                </a:solidFill>
                <a:latin typeface="Times New Roman" panose="02020603050405020304" pitchFamily="18" charset="0"/>
                <a:cs typeface="Times New Roman" panose="02020603050405020304" pitchFamily="18" charset="0"/>
              </a:rPr>
              <a:t>cấp </a:t>
            </a:r>
            <a:r>
              <a:rPr lang="en-US" b="1">
                <a:solidFill>
                  <a:srgbClr val="00B0F0"/>
                </a:solidFill>
                <a:latin typeface="Times New Roman" panose="02020603050405020304" pitchFamily="18" charset="0"/>
                <a:cs typeface="Times New Roman" panose="02020603050405020304" pitchFamily="18" charset="0"/>
              </a:rPr>
              <a:t>G</a:t>
            </a:r>
            <a:r>
              <a:rPr lang="vi-VN" b="1">
                <a:solidFill>
                  <a:srgbClr val="00B0F0"/>
                </a:solidFill>
                <a:latin typeface="Times New Roman" panose="02020603050405020304" pitchFamily="18" charset="0"/>
                <a:cs typeface="Times New Roman" panose="02020603050405020304" pitchFamily="18" charset="0"/>
              </a:rPr>
              <a:t>iáo </a:t>
            </a:r>
            <a:r>
              <a:rPr lang="vi-VN" b="1" dirty="0">
                <a:solidFill>
                  <a:srgbClr val="00B0F0"/>
                </a:solidFill>
                <a:latin typeface="Times New Roman" panose="02020603050405020304" pitchFamily="18" charset="0"/>
                <a:cs typeface="Times New Roman" panose="02020603050405020304" pitchFamily="18" charset="0"/>
              </a:rPr>
              <a:t>phận </a:t>
            </a:r>
            <a:endParaRPr lang="en-VN" b="1"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544A42-32DF-7448-A4A5-731F711B0CBE}"/>
              </a:ext>
            </a:extLst>
          </p:cNvPr>
          <p:cNvSpPr>
            <a:spLocks noGrp="1"/>
          </p:cNvSpPr>
          <p:nvPr>
            <p:ph idx="1"/>
          </p:nvPr>
        </p:nvSpPr>
        <p:spPr>
          <a:xfrm>
            <a:off x="323527" y="1495874"/>
            <a:ext cx="7920880" cy="3880773"/>
          </a:xfrm>
        </p:spPr>
        <p:txBody>
          <a:bodyPr>
            <a:noAutofit/>
          </a:bodyPr>
          <a:lstStyle/>
          <a:p>
            <a:pPr algn="just"/>
            <a:r>
              <a:rPr lang="en-US" sz="3200" dirty="0">
                <a:latin typeface="Times New Roman" panose="02020603050405020304" pitchFamily="18" charset="0"/>
                <a:cs typeface="Times New Roman" panose="02020603050405020304" pitchFamily="18" charset="0"/>
              </a:rPr>
              <a:t>T</a:t>
            </a:r>
            <a:r>
              <a:rPr lang="en-VN" sz="3200" dirty="0">
                <a:latin typeface="Times New Roman" panose="02020603050405020304" pitchFamily="18" charset="0"/>
                <a:cs typeface="Times New Roman" panose="02020603050405020304" pitchFamily="18" charset="0"/>
              </a:rPr>
              <a:t>ổ chức ít nhất là 1 lần các cuộc “thỉnh ý hiệp hành cho mỗi </a:t>
            </a:r>
            <a:r>
              <a:rPr lang="en-VN" sz="3200">
                <a:latin typeface="Times New Roman" panose="02020603050405020304" pitchFamily="18" charset="0"/>
                <a:cs typeface="Times New Roman" panose="02020603050405020304" pitchFamily="18" charset="0"/>
              </a:rPr>
              <a:t>nhóm”</a:t>
            </a:r>
            <a:endParaRPr lang="en-VN"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C</a:t>
            </a:r>
            <a:r>
              <a:rPr lang="en-VN" sz="3200" dirty="0">
                <a:latin typeface="Times New Roman" panose="02020603050405020304" pitchFamily="18" charset="0"/>
                <a:cs typeface="Times New Roman" panose="02020603050405020304" pitchFamily="18" charset="0"/>
              </a:rPr>
              <a:t>ũng có thể tổ chức cho các nhóm phối hợp với nhau</a:t>
            </a:r>
          </a:p>
          <a:p>
            <a:pPr algn="just"/>
            <a:r>
              <a:rPr lang="en-US" sz="3200" dirty="0" err="1">
                <a:latin typeface="Times New Roman" panose="02020603050405020304" pitchFamily="18" charset="0"/>
                <a:cs typeface="Times New Roman" panose="02020603050405020304" pitchFamily="18" charset="0"/>
              </a:rPr>
              <a:t>Đ</a:t>
            </a:r>
            <a:r>
              <a:rPr lang="en-VN" sz="3200" dirty="0">
                <a:latin typeface="Times New Roman" panose="02020603050405020304" pitchFamily="18" charset="0"/>
                <a:cs typeface="Times New Roman" panose="02020603050405020304" pitchFamily="18" charset="0"/>
              </a:rPr>
              <a:t>ã có lịch trình cho việc tổ chức tại các giáo xứ, giáo hạt</a:t>
            </a:r>
          </a:p>
          <a:p>
            <a:pPr algn="just"/>
            <a:r>
              <a:rPr lang="en-US" sz="3200" dirty="0">
                <a:latin typeface="Times New Roman" panose="02020603050405020304" pitchFamily="18" charset="0"/>
                <a:cs typeface="Times New Roman" panose="02020603050405020304" pitchFamily="18" charset="0"/>
              </a:rPr>
              <a:t>T</a:t>
            </a:r>
            <a:r>
              <a:rPr lang="en-VN" sz="3200" dirty="0">
                <a:latin typeface="Times New Roman" panose="02020603050405020304" pitchFamily="18" charset="0"/>
                <a:cs typeface="Times New Roman" panose="02020603050405020304" pitchFamily="18" charset="0"/>
              </a:rPr>
              <a:t>ạo thuận lợi hết sức có thể cho mọi người</a:t>
            </a:r>
          </a:p>
          <a:p>
            <a:pPr algn="just"/>
            <a:r>
              <a:rPr lang="vi-VN" sz="3200" dirty="0">
                <a:latin typeface="Times New Roman" panose="02020603050405020304" pitchFamily="18" charset="0"/>
                <a:cs typeface="Times New Roman" panose="02020603050405020304" pitchFamily="18" charset="0"/>
              </a:rPr>
              <a:t>Các cá nhân cũng có thể đóng góp ý kiến phản hồi trực tiếp </a:t>
            </a:r>
            <a:r>
              <a:rPr lang="vi-VN" sz="3200">
                <a:latin typeface="Times New Roman" panose="02020603050405020304" pitchFamily="18" charset="0"/>
                <a:cs typeface="Times New Roman" panose="02020603050405020304" pitchFamily="18" charset="0"/>
              </a:rPr>
              <a:t>cho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iáo </a:t>
            </a:r>
            <a:r>
              <a:rPr lang="vi-VN" sz="3200" dirty="0">
                <a:latin typeface="Times New Roman" panose="02020603050405020304" pitchFamily="18" charset="0"/>
                <a:cs typeface="Times New Roman" panose="02020603050405020304" pitchFamily="18" charset="0"/>
              </a:rPr>
              <a:t>phận. </a:t>
            </a:r>
          </a:p>
          <a:p>
            <a:pPr algn="just"/>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23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E5DC-559D-5D48-92E8-7373B46F91CA}"/>
              </a:ext>
            </a:extLst>
          </p:cNvPr>
          <p:cNvSpPr>
            <a:spLocks noGrp="1"/>
          </p:cNvSpPr>
          <p:nvPr>
            <p:ph type="title"/>
          </p:nvPr>
        </p:nvSpPr>
        <p:spPr>
          <a:xfrm>
            <a:off x="-540568" y="836712"/>
            <a:ext cx="8642919" cy="1451248"/>
          </a:xfrm>
        </p:spPr>
        <p:txBody>
          <a:bodyPr>
            <a:normAutofit/>
          </a:bodyPr>
          <a:lstStyle/>
          <a:p>
            <a:pPr algn="ctr"/>
            <a:r>
              <a:rPr lang="vi-VN" b="1">
                <a:solidFill>
                  <a:srgbClr val="00B0F0"/>
                </a:solidFill>
                <a:latin typeface="Times New Roman" panose="02020603050405020304" pitchFamily="18" charset="0"/>
                <a:cs typeface="Times New Roman" panose="02020603050405020304" pitchFamily="18" charset="0"/>
              </a:rPr>
              <a:t>Chiều </a:t>
            </a:r>
            <a:r>
              <a:rPr lang="vi-VN" b="1" dirty="0">
                <a:solidFill>
                  <a:srgbClr val="00B0F0"/>
                </a:solidFill>
                <a:latin typeface="Times New Roman" panose="02020603050405020304" pitchFamily="18" charset="0"/>
                <a:cs typeface="Times New Roman" panose="02020603050405020304" pitchFamily="18" charset="0"/>
              </a:rPr>
              <a:t>kích thân mật </a:t>
            </a:r>
            <a:r>
              <a:rPr lang="vi-VN" b="1">
                <a:solidFill>
                  <a:srgbClr val="00B0F0"/>
                </a:solidFill>
                <a:latin typeface="Times New Roman" panose="02020603050405020304" pitchFamily="18" charset="0"/>
                <a:cs typeface="Times New Roman" panose="02020603050405020304" pitchFamily="18" charset="0"/>
              </a:rPr>
              <a:t>của </a:t>
            </a:r>
            <a:br>
              <a:rPr lang="en-US" b="1">
                <a:solidFill>
                  <a:srgbClr val="00B0F0"/>
                </a:solidFill>
                <a:latin typeface="Times New Roman" panose="02020603050405020304" pitchFamily="18" charset="0"/>
                <a:cs typeface="Times New Roman" panose="02020603050405020304" pitchFamily="18" charset="0"/>
              </a:rPr>
            </a:br>
            <a:r>
              <a:rPr lang="vi-VN" b="1">
                <a:solidFill>
                  <a:srgbClr val="00B0F0"/>
                </a:solidFill>
                <a:latin typeface="Times New Roman" panose="02020603050405020304" pitchFamily="18" charset="0"/>
                <a:cs typeface="Times New Roman" panose="02020603050405020304" pitchFamily="18" charset="0"/>
              </a:rPr>
              <a:t>Tiến </a:t>
            </a:r>
            <a:r>
              <a:rPr lang="vi-VN" b="1" dirty="0">
                <a:solidFill>
                  <a:srgbClr val="00B0F0"/>
                </a:solidFill>
                <a:latin typeface="Times New Roman" panose="02020603050405020304" pitchFamily="18" charset="0"/>
                <a:cs typeface="Times New Roman" panose="02020603050405020304" pitchFamily="18" charset="0"/>
              </a:rPr>
              <a:t>trình hiệp hành </a:t>
            </a:r>
            <a:endParaRPr lang="en-VN" b="1"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19379E1-8636-D14E-B01E-1F64F9E05EDB}"/>
              </a:ext>
            </a:extLst>
          </p:cNvPr>
          <p:cNvSpPr>
            <a:spLocks noGrp="1"/>
          </p:cNvSpPr>
          <p:nvPr>
            <p:ph idx="1"/>
          </p:nvPr>
        </p:nvSpPr>
        <p:spPr>
          <a:xfrm>
            <a:off x="465585" y="2428549"/>
            <a:ext cx="6482681" cy="3880773"/>
          </a:xfrm>
        </p:spPr>
        <p:txBody>
          <a:bodyPr>
            <a:normAutofit/>
          </a:bodyPr>
          <a:lstStyle/>
          <a:p>
            <a:pPr algn="just"/>
            <a:r>
              <a:rPr lang="vi-VN" sz="3200" dirty="0">
                <a:latin typeface="Times New Roman" panose="02020603050405020304" pitchFamily="18" charset="0"/>
                <a:cs typeface="Times New Roman" panose="02020603050405020304" pitchFamily="18" charset="0"/>
              </a:rPr>
              <a:t>Việc lắng nghe nhau được thêm phong phú nhờ mọi người đã biết nhau và chia sẻ đời sống với nhau </a:t>
            </a:r>
          </a:p>
          <a:p>
            <a:pPr algn="just"/>
            <a:r>
              <a:rPr lang="vi-VN" sz="3200" dirty="0">
                <a:latin typeface="Times New Roman" panose="02020603050405020304" pitchFamily="18" charset="0"/>
                <a:cs typeface="Times New Roman" panose="02020603050405020304" pitchFamily="18" charset="0"/>
              </a:rPr>
              <a:t>Tăng </a:t>
            </a:r>
            <a:r>
              <a:rPr lang="vi-VN" sz="3200">
                <a:latin typeface="Times New Roman" panose="02020603050405020304" pitchFamily="18" charset="0"/>
                <a:cs typeface="Times New Roman" panose="02020603050405020304" pitchFamily="18" charset="0"/>
              </a:rPr>
              <a:t>cường sự </a:t>
            </a:r>
            <a:r>
              <a:rPr lang="vi-VN" sz="3200" dirty="0">
                <a:latin typeface="Times New Roman" panose="02020603050405020304" pitchFamily="18" charset="0"/>
                <a:cs typeface="Times New Roman" panose="02020603050405020304" pitchFamily="18" charset="0"/>
              </a:rPr>
              <a:t>chia sẻ huynh đệ, có những hình thức sinh động thu hút chứ không chỉ là những buổi hội họp khô khan.</a:t>
            </a:r>
          </a:p>
          <a:p>
            <a:pPr algn="just"/>
            <a:endParaRPr lang="vi-VN" sz="3200" dirty="0">
              <a:latin typeface="Times New Roman" panose="02020603050405020304" pitchFamily="18" charset="0"/>
              <a:cs typeface="Times New Roman" panose="02020603050405020304" pitchFamily="18" charset="0"/>
            </a:endParaRPr>
          </a:p>
          <a:p>
            <a:pPr algn="just"/>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4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4308-498C-6242-BE14-12E5DB8C1E26}"/>
              </a:ext>
            </a:extLst>
          </p:cNvPr>
          <p:cNvSpPr>
            <a:spLocks noGrp="1"/>
          </p:cNvSpPr>
          <p:nvPr>
            <p:ph type="title"/>
          </p:nvPr>
        </p:nvSpPr>
        <p:spPr>
          <a:xfrm>
            <a:off x="-398512" y="260650"/>
            <a:ext cx="8210873" cy="668147"/>
          </a:xfrm>
        </p:spPr>
        <p:txBody>
          <a:bodyPr>
            <a:normAutofit fontScale="90000"/>
          </a:bodyPr>
          <a:lstStyle/>
          <a:p>
            <a:pPr algn="ctr"/>
            <a:r>
              <a:rPr lang="vi-VN" sz="4000" b="1" dirty="0">
                <a:solidFill>
                  <a:srgbClr val="00B0F0"/>
                </a:solidFill>
                <a:latin typeface="Times New Roman" panose="02020603050405020304" pitchFamily="18" charset="0"/>
                <a:cs typeface="Times New Roman" panose="02020603050405020304" pitchFamily="18" charset="0"/>
              </a:rPr>
              <a:t> Để trả lời cho câu hỏi này</a:t>
            </a:r>
            <a:r>
              <a:rPr lang="vi-VN" sz="4000" b="1">
                <a:solidFill>
                  <a:srgbClr val="00B0F0"/>
                </a:solidFill>
                <a:latin typeface="Times New Roman" panose="02020603050405020304" pitchFamily="18" charset="0"/>
                <a:cs typeface="Times New Roman" panose="02020603050405020304" pitchFamily="18" charset="0"/>
              </a:rPr>
              <a:t>, cần</a:t>
            </a:r>
            <a:r>
              <a:rPr lang="en-US" sz="4000" b="1">
                <a:solidFill>
                  <a:srgbClr val="00B0F0"/>
                </a:solidFill>
                <a:latin typeface="Times New Roman" panose="02020603050405020304" pitchFamily="18" charset="0"/>
                <a:cs typeface="Times New Roman" panose="02020603050405020304" pitchFamily="18" charset="0"/>
              </a:rPr>
              <a:t>:</a:t>
            </a:r>
            <a:br>
              <a:rPr lang="vi-VN" dirty="0">
                <a:latin typeface="Times New Roman" panose="02020603050405020304" pitchFamily="18" charset="0"/>
                <a:cs typeface="Times New Roman" panose="02020603050405020304" pitchFamily="18" charset="0"/>
              </a:rPr>
            </a:br>
            <a:endParaRPr lang="en-V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5B894E-5B0F-3E41-8C31-70C8A7A71E60}"/>
              </a:ext>
            </a:extLst>
          </p:cNvPr>
          <p:cNvSpPr>
            <a:spLocks noGrp="1"/>
          </p:cNvSpPr>
          <p:nvPr>
            <p:ph idx="1"/>
          </p:nvPr>
        </p:nvSpPr>
        <p:spPr>
          <a:xfrm>
            <a:off x="251522" y="980730"/>
            <a:ext cx="7778825" cy="4412563"/>
          </a:xfrm>
        </p:spPr>
        <p:txBody>
          <a:bodyPr>
            <a:noAutofit/>
          </a:bodyPr>
          <a:lstStyle/>
          <a:p>
            <a:pPr algn="just"/>
            <a:r>
              <a:rPr lang="vi-VN" sz="3200" i="1">
                <a:latin typeface="Times New Roman" panose="02020603050405020304" pitchFamily="18" charset="0"/>
                <a:cs typeface="Times New Roman" panose="02020603050405020304" pitchFamily="18" charset="0"/>
              </a:rPr>
              <a:t>Nhớ </a:t>
            </a:r>
            <a:r>
              <a:rPr lang="vi-VN" sz="3200" i="1" dirty="0">
                <a:latin typeface="Times New Roman" panose="02020603050405020304" pitchFamily="18" charset="0"/>
                <a:cs typeface="Times New Roman" panose="02020603050405020304" pitchFamily="18" charset="0"/>
              </a:rPr>
              <a:t>lại kinh nghiệm của mình</a:t>
            </a:r>
            <a:r>
              <a:rPr lang="vi-VN" sz="3200" dirty="0">
                <a:latin typeface="Times New Roman" panose="02020603050405020304" pitchFamily="18" charset="0"/>
                <a:cs typeface="Times New Roman" panose="02020603050405020304" pitchFamily="18" charset="0"/>
              </a:rPr>
              <a:t>: Câu hỏi căn bản trên gợi nhớ những kinh nghiệm nào trong Giáo hội địa phương của chúng ta? </a:t>
            </a:r>
          </a:p>
          <a:p>
            <a:pPr algn="just"/>
            <a:r>
              <a:rPr lang="vi-VN" sz="3200" i="1">
                <a:latin typeface="Times New Roman" panose="02020603050405020304" pitchFamily="18" charset="0"/>
                <a:cs typeface="Times New Roman" panose="02020603050405020304" pitchFamily="18" charset="0"/>
              </a:rPr>
              <a:t>Đọc </a:t>
            </a:r>
            <a:r>
              <a:rPr lang="vi-VN" sz="3200" i="1" dirty="0">
                <a:latin typeface="Times New Roman" panose="02020603050405020304" pitchFamily="18" charset="0"/>
                <a:cs typeface="Times New Roman" panose="02020603050405020304" pitchFamily="18" charset="0"/>
              </a:rPr>
              <a:t>lại những kinh nghiệm này trong chiều kích sâu xa hơn</a:t>
            </a:r>
            <a:r>
              <a:rPr lang="vi-VN" sz="3200" dirty="0">
                <a:latin typeface="Times New Roman" panose="02020603050405020304" pitchFamily="18" charset="0"/>
                <a:cs typeface="Times New Roman" panose="02020603050405020304" pitchFamily="18" charset="0"/>
              </a:rPr>
              <a:t>: niềm vui</a:t>
            </a:r>
            <a:r>
              <a:rPr lang="vi-VN" sz="3200">
                <a:latin typeface="Times New Roman" panose="02020603050405020304" pitchFamily="18" charset="0"/>
                <a:cs typeface="Times New Roman" panose="02020603050405020304" pitchFamily="18" charset="0"/>
              </a:rPr>
              <a:t>? khó </a:t>
            </a:r>
            <a:r>
              <a:rPr lang="vi-VN" sz="3200" dirty="0">
                <a:latin typeface="Times New Roman" panose="02020603050405020304" pitchFamily="18" charset="0"/>
                <a:cs typeface="Times New Roman" panose="02020603050405020304" pitchFamily="18" charset="0"/>
              </a:rPr>
              <a:t>khăn và trở ngại? Chúng phơi trần những thương tích nào? Có thể rút ra những điều gì? </a:t>
            </a:r>
          </a:p>
          <a:p>
            <a:pPr algn="just"/>
            <a:r>
              <a:rPr lang="vi-VN" sz="3200" i="1">
                <a:latin typeface="Times New Roman" panose="02020603050405020304" pitchFamily="18" charset="0"/>
                <a:cs typeface="Times New Roman" panose="02020603050405020304" pitchFamily="18" charset="0"/>
              </a:rPr>
              <a:t>Thu </a:t>
            </a:r>
            <a:r>
              <a:rPr lang="vi-VN" sz="3200" i="1" dirty="0">
                <a:latin typeface="Times New Roman" panose="02020603050405020304" pitchFamily="18" charset="0"/>
                <a:cs typeface="Times New Roman" panose="02020603050405020304" pitchFamily="18" charset="0"/>
              </a:rPr>
              <a:t>thập thành quả để chia sẻ</a:t>
            </a:r>
            <a:r>
              <a:rPr lang="vi-VN" sz="3200" dirty="0">
                <a:latin typeface="Times New Roman" panose="02020603050405020304" pitchFamily="18" charset="0"/>
                <a:cs typeface="Times New Roman" panose="02020603050405020304" pitchFamily="18" charset="0"/>
              </a:rPr>
              <a:t>: tìm ra điều Chúa Thánh Thần đòi hỏi, kể cả sự thay đổi.</a:t>
            </a:r>
          </a:p>
          <a:p>
            <a:pPr algn="just"/>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7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76672"/>
            <a:ext cx="6347713" cy="1320800"/>
          </a:xfrm>
        </p:spPr>
        <p:txBody>
          <a:bodyPr/>
          <a:lstStyle/>
          <a:p>
            <a:r>
              <a:rPr lang="en-US" b="1" dirty="0">
                <a:latin typeface="Times New Roman" panose="02020603050405020304" pitchFamily="18" charset="0"/>
                <a:cs typeface="Times New Roman" panose="02020603050405020304" pitchFamily="18" charset="0"/>
              </a:rPr>
              <a:t>MỤC ĐÍCH CỦA THĐGM</a:t>
            </a:r>
          </a:p>
        </p:txBody>
      </p:sp>
      <p:sp>
        <p:nvSpPr>
          <p:cNvPr id="3" name="Content Placeholder 2"/>
          <p:cNvSpPr>
            <a:spLocks noGrp="1"/>
          </p:cNvSpPr>
          <p:nvPr>
            <p:ph idx="1"/>
          </p:nvPr>
        </p:nvSpPr>
        <p:spPr>
          <a:xfrm>
            <a:off x="323528" y="1556792"/>
            <a:ext cx="7416824" cy="5040560"/>
          </a:xfrm>
        </p:spPr>
        <p:txBody>
          <a:bodyPr>
            <a:noAutofit/>
          </a:bodyPr>
          <a:lstStyle/>
          <a:p>
            <a:pPr algn="just"/>
            <a:r>
              <a:rPr lang="vi-VN" sz="3200" dirty="0">
                <a:latin typeface="Times New Roman" panose="02020603050405020304" pitchFamily="18" charset="0"/>
                <a:cs typeface="Times New Roman" panose="02020603050405020304" pitchFamily="18" charset="0"/>
              </a:rPr>
              <a:t>Duy trì sự hợp nhất và cộng tác chặt chẽ giữa Đức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oàng </a:t>
            </a:r>
            <a:r>
              <a:rPr lang="vi-VN" sz="3200" dirty="0">
                <a:latin typeface="Times New Roman" panose="02020603050405020304" pitchFamily="18" charset="0"/>
                <a:cs typeface="Times New Roman" panose="02020603050405020304" pitchFamily="18" charset="0"/>
              </a:rPr>
              <a:t>và các giám mục trên </a:t>
            </a:r>
            <a:r>
              <a:rPr lang="vi-VN" sz="3200">
                <a:latin typeface="Times New Roman" panose="02020603050405020304" pitchFamily="18" charset="0"/>
                <a:cs typeface="Times New Roman" panose="02020603050405020304" pitchFamily="18" charset="0"/>
              </a:rPr>
              <a:t>thế giới</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Thông tin trực tiếp và chính xác về tình trạng và các vấn đề liên quan đến đời sống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 </a:t>
            </a:r>
            <a:r>
              <a:rPr lang="vi-VN" sz="3200" dirty="0">
                <a:latin typeface="Times New Roman" panose="02020603050405020304" pitchFamily="18" charset="0"/>
                <a:cs typeface="Times New Roman" panose="02020603050405020304" pitchFamily="18" charset="0"/>
              </a:rPr>
              <a:t>hoàn vũ cũng như những việc </a:t>
            </a:r>
            <a:r>
              <a:rPr lang="vi-VN" sz="3200">
                <a:latin typeface="Times New Roman" panose="02020603050405020304" pitchFamily="18" charset="0"/>
                <a:cs typeface="Times New Roman" panose="02020603050405020304" pitchFamily="18" charset="0"/>
              </a:rPr>
              <a:t>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 </a:t>
            </a:r>
            <a:r>
              <a:rPr lang="vi-VN" sz="3200" dirty="0">
                <a:latin typeface="Times New Roman" panose="02020603050405020304" pitchFamily="18" charset="0"/>
                <a:cs typeface="Times New Roman" panose="02020603050405020304" pitchFamily="18" charset="0"/>
              </a:rPr>
              <a:t>phải thực hiện trong thế giới hôm </a:t>
            </a:r>
            <a:r>
              <a:rPr lang="vi-VN" sz="3200">
                <a:latin typeface="Times New Roman" panose="02020603050405020304" pitchFamily="18" charset="0"/>
                <a:cs typeface="Times New Roman" panose="02020603050405020304" pitchFamily="18" charset="0"/>
              </a:rPr>
              <a:t>nay.</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53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51B24-B098-4703-8843-B38586081691}"/>
              </a:ext>
            </a:extLst>
          </p:cNvPr>
          <p:cNvSpPr>
            <a:spLocks noGrp="1"/>
          </p:cNvSpPr>
          <p:nvPr>
            <p:ph idx="1"/>
          </p:nvPr>
        </p:nvSpPr>
        <p:spPr>
          <a:xfrm>
            <a:off x="467544" y="908720"/>
            <a:ext cx="7344816" cy="5256584"/>
          </a:xfrm>
        </p:spPr>
        <p:txBody>
          <a:bodyPr>
            <a:noAutofit/>
          </a:bodyPr>
          <a:lstStyle/>
          <a:p>
            <a:pPr algn="just"/>
            <a:r>
              <a:rPr lang="vi-VN" sz="3200">
                <a:effectLst/>
                <a:latin typeface="Times New Roman" panose="02020603050405020304" pitchFamily="18" charset="0"/>
                <a:ea typeface="Calibri" panose="020F0502020204030204" pitchFamily="34" charset="0"/>
                <a:cs typeface="Times New Roman" panose="02020603050405020304" pitchFamily="18" charset="0"/>
              </a:rPr>
              <a:t>Vì thời gian hạn hẹp, những trình bày trên đây hết sức vắn tắt, sơ lược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effectLst/>
                <a:latin typeface="Times New Roman" panose="02020603050405020304" pitchFamily="18" charset="0"/>
                <a:ea typeface="Calibri" panose="020F0502020204030204" pitchFamily="34" charset="0"/>
                <a:cs typeface="Times New Roman" panose="02020603050405020304" pitchFamily="18" charset="0"/>
              </a:rPr>
              <a:t>Xin các tham dự viên nên đào sâu các tài liệu đã phổ biến và những tài liệu cập nhật nếu có, để hoàn thành tốt công việc của mình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effectLst/>
                <a:latin typeface="Times New Roman" panose="02020603050405020304" pitchFamily="18" charset="0"/>
                <a:ea typeface="Calibri" panose="020F0502020204030204" pitchFamily="34" charset="0"/>
                <a:cs typeface="Times New Roman" panose="02020603050405020304" pitchFamily="18" charset="0"/>
              </a:rPr>
              <a:t>Xin các giáo xứ, giáo hạt và, các dòng tu và các đoàn thể khác, phổ biến rỗng rãi và kỹ càng cho mọi thành phần Dân Chúa.</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85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80941-D3CE-4AFE-B3D9-649ACE40843F}"/>
              </a:ext>
            </a:extLst>
          </p:cNvPr>
          <p:cNvSpPr>
            <a:spLocks noGrp="1"/>
          </p:cNvSpPr>
          <p:nvPr>
            <p:ph idx="1"/>
          </p:nvPr>
        </p:nvSpPr>
        <p:spPr>
          <a:xfrm>
            <a:off x="609598" y="1844824"/>
            <a:ext cx="6698705" cy="4196539"/>
          </a:xfrm>
        </p:spPr>
        <p:txBody>
          <a:bodyPr>
            <a:noAutofit/>
          </a:bodyPr>
          <a:lstStyle/>
          <a:p>
            <a:pPr algn="just"/>
            <a:r>
              <a:rPr lang="vi-VN" sz="3200">
                <a:effectLst/>
                <a:latin typeface="Times New Roman" panose="02020603050405020304" pitchFamily="18" charset="0"/>
                <a:ea typeface="Calibri" panose="020F0502020204030204" pitchFamily="34" charset="0"/>
                <a:cs typeface="Times New Roman" panose="02020603050405020304" pitchFamily="18" charset="0"/>
              </a:rPr>
              <a:t> Cách tốt nhất,  địa phương mở các cuộc tập huấn cho các điều phối viên của mình, hầu mọi người có điều kiện hiệp hành cùng Giáo </a:t>
            </a:r>
            <a:r>
              <a:rPr lang="en-US" sz="3200">
                <a:effectLst/>
                <a:latin typeface="Times New Roman" panose="02020603050405020304" pitchFamily="18" charset="0"/>
                <a:ea typeface="Calibri" panose="020F0502020204030204" pitchFamily="34" charset="0"/>
                <a:cs typeface="Times New Roman" panose="02020603050405020304" pitchFamily="18" charset="0"/>
              </a:rPr>
              <a:t>H</a:t>
            </a:r>
            <a:r>
              <a:rPr lang="vi-VN" sz="3200">
                <a:effectLst/>
                <a:latin typeface="Times New Roman" panose="02020603050405020304" pitchFamily="18" charset="0"/>
                <a:ea typeface="Calibri" panose="020F0502020204030204" pitchFamily="34" charset="0"/>
                <a:cs typeface="Times New Roman" panose="02020603050405020304" pitchFamily="18" charset="0"/>
              </a:rPr>
              <a:t>ội hoàn vũ, mà công việc trước mắt là tổ chức các cuộc thỉnh ý tại địa phương mình và tổng hợp kết quả thỉnh ý</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a:p>
        </p:txBody>
      </p:sp>
    </p:spTree>
    <p:extLst>
      <p:ext uri="{BB962C8B-B14F-4D97-AF65-F5344CB8AC3E}">
        <p14:creationId xmlns:p14="http://schemas.microsoft.com/office/powerpoint/2010/main" val="407921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096369D-B952-4BE8-9093-F734FEF6DB68}"/>
              </a:ext>
            </a:extLst>
          </p:cNvPr>
          <p:cNvSpPr txBox="1">
            <a:spLocks/>
          </p:cNvSpPr>
          <p:nvPr/>
        </p:nvSpPr>
        <p:spPr>
          <a:xfrm>
            <a:off x="827584" y="2708920"/>
            <a:ext cx="7344818" cy="2039575"/>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4800" b="1">
                <a:solidFill>
                  <a:schemeClr val="tx1"/>
                </a:solidFill>
                <a:latin typeface="Times New Roman" panose="02020603050405020304" pitchFamily="18" charset="0"/>
                <a:cs typeface="Times New Roman" panose="02020603050405020304" pitchFamily="18" charset="0"/>
              </a:rPr>
              <a:t>XIN CẢM ƠN QUÝ VỊ</a:t>
            </a:r>
          </a:p>
          <a:p>
            <a:pPr marL="0" indent="0" algn="ctr">
              <a:buNone/>
            </a:pPr>
            <a:r>
              <a:rPr lang="en-US" sz="4800" b="1">
                <a:solidFill>
                  <a:schemeClr val="tx1"/>
                </a:solidFill>
                <a:latin typeface="Times New Roman" panose="02020603050405020304" pitchFamily="18" charset="0"/>
                <a:cs typeface="Times New Roman" panose="02020603050405020304" pitchFamily="18" charset="0"/>
              </a:rPr>
              <a:t> ĐÃ THEO DÕI</a:t>
            </a:r>
          </a:p>
        </p:txBody>
      </p:sp>
    </p:spTree>
    <p:extLst>
      <p:ext uri="{BB962C8B-B14F-4D97-AF65-F5344CB8AC3E}">
        <p14:creationId xmlns:p14="http://schemas.microsoft.com/office/powerpoint/2010/main" val="3321197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28080"/>
            <a:ext cx="6347713" cy="1320800"/>
          </a:xfrm>
        </p:spPr>
        <p:txBody>
          <a:bodyPr/>
          <a:lstStyle/>
          <a:p>
            <a:r>
              <a:rPr lang="en-US" b="1" dirty="0">
                <a:latin typeface="Times New Roman" panose="02020603050405020304" pitchFamily="18" charset="0"/>
                <a:cs typeface="Times New Roman" panose="02020603050405020304" pitchFamily="18" charset="0"/>
              </a:rPr>
              <a:t>MỤC ĐÍCH CỦA THĐGM</a:t>
            </a:r>
          </a:p>
        </p:txBody>
      </p:sp>
      <p:sp>
        <p:nvSpPr>
          <p:cNvPr id="3" name="Content Placeholder 2"/>
          <p:cNvSpPr>
            <a:spLocks noGrp="1"/>
          </p:cNvSpPr>
          <p:nvPr>
            <p:ph idx="1"/>
          </p:nvPr>
        </p:nvSpPr>
        <p:spPr>
          <a:xfrm>
            <a:off x="323528" y="1916832"/>
            <a:ext cx="6912768" cy="5040560"/>
          </a:xfrm>
        </p:spPr>
        <p:txBody>
          <a:bodyPr>
            <a:noAutofit/>
          </a:bodyPr>
          <a:lstStyle/>
          <a:p>
            <a:pPr algn="just"/>
            <a:r>
              <a:rPr lang="vi-VN" sz="3200">
                <a:latin typeface="Times New Roman" panose="02020603050405020304" pitchFamily="18" charset="0"/>
                <a:cs typeface="Times New Roman" panose="02020603050405020304" pitchFamily="18" charset="0"/>
              </a:rPr>
              <a:t>Tạo điều kiện để thống nhất quan điểm, ít là về những điểm quan trọng trong giáo thuyết và đời sống Giáo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ội</a:t>
            </a:r>
          </a:p>
          <a:p>
            <a:pPr algn="just"/>
            <a:r>
              <a:rPr lang="vi-VN" sz="3200">
                <a:latin typeface="Times New Roman" panose="02020603050405020304" pitchFamily="18" charset="0"/>
                <a:cs typeface="Times New Roman" panose="02020603050405020304" pitchFamily="18" charset="0"/>
              </a:rPr>
              <a:t>Trao đổi các thông tin hữu ích</a:t>
            </a:r>
          </a:p>
          <a:p>
            <a:pPr algn="just"/>
            <a:r>
              <a:rPr lang="vi-VN" sz="3200">
                <a:latin typeface="Times New Roman" panose="02020603050405020304" pitchFamily="18" charset="0"/>
                <a:cs typeface="Times New Roman" panose="02020603050405020304" pitchFamily="18" charset="0"/>
              </a:rPr>
              <a:t>Cho ý kiến về những vấn đề cụ thể được đặt ra trong mỗi kỳ THĐGM.</a:t>
            </a:r>
          </a:p>
          <a:p>
            <a:pPr algn="just"/>
            <a:endParaRPr lang="vi-VN"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53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24744"/>
            <a:ext cx="6347713" cy="1320800"/>
          </a:xfrm>
        </p:spPr>
        <p:txBody>
          <a:bodyPr/>
          <a:lstStyle/>
          <a:p>
            <a:r>
              <a:rPr lang="en-US" b="1" dirty="0">
                <a:latin typeface="Times New Roman" panose="02020603050405020304" pitchFamily="18" charset="0"/>
                <a:cs typeface="Times New Roman" panose="02020603050405020304" pitchFamily="18" charset="0"/>
              </a:rPr>
              <a:t>THĐGM NĂM 2021-2023</a:t>
            </a:r>
          </a:p>
        </p:txBody>
      </p:sp>
      <p:sp>
        <p:nvSpPr>
          <p:cNvPr id="3" name="Content Placeholder 2"/>
          <p:cNvSpPr>
            <a:spLocks noGrp="1"/>
          </p:cNvSpPr>
          <p:nvPr>
            <p:ph idx="1"/>
          </p:nvPr>
        </p:nvSpPr>
        <p:spPr>
          <a:xfrm>
            <a:off x="672558" y="1924493"/>
            <a:ext cx="6923778" cy="3880773"/>
          </a:xfrm>
        </p:spPr>
        <p:txBody>
          <a:bodyPr>
            <a:normAutofit/>
          </a:bodyPr>
          <a:lstStyle/>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THĐGM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16</a:t>
            </a:r>
          </a:p>
          <a:p>
            <a:r>
              <a:rPr lang="en-US" sz="3200" dirty="0">
                <a:latin typeface="Times New Roman" panose="02020603050405020304" pitchFamily="18" charset="0"/>
                <a:cs typeface="Times New Roman" panose="02020603050405020304" pitchFamily="18" charset="0"/>
              </a:rPr>
              <a:t>Do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Thánh</a:t>
            </a:r>
            <a:r>
              <a:rPr lang="en-US" sz="3200" dirty="0">
                <a:latin typeface="Times New Roman" panose="02020603050405020304" pitchFamily="18" charset="0"/>
                <a:cs typeface="Times New Roman" panose="02020603050405020304" pitchFamily="18" charset="0"/>
              </a:rPr>
              <a:t> Cha </a:t>
            </a:r>
            <a:r>
              <a:rPr lang="en-US" sz="3200" dirty="0" err="1">
                <a:latin typeface="Times New Roman" panose="02020603050405020304" pitchFamily="18" charset="0"/>
                <a:cs typeface="Times New Roman" panose="02020603050405020304" pitchFamily="18" charset="0"/>
              </a:rPr>
              <a:t>Phanxicô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đề</a:t>
            </a:r>
            <a:r>
              <a:rPr lang="en-U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E6D7A02-4B63-44D2-A650-4176CE172415}"/>
              </a:ext>
            </a:extLst>
          </p:cNvPr>
          <p:cNvSpPr/>
          <p:nvPr/>
        </p:nvSpPr>
        <p:spPr>
          <a:xfrm>
            <a:off x="755576" y="4005064"/>
            <a:ext cx="6408166"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VÌ MỘT GIÁO HỘI HIỆP HÀNH</a:t>
            </a:r>
          </a:p>
        </p:txBody>
      </p:sp>
      <p:sp>
        <p:nvSpPr>
          <p:cNvPr id="5" name="Rectangle 4">
            <a:extLst>
              <a:ext uri="{FF2B5EF4-FFF2-40B4-BE49-F238E27FC236}">
                <a16:creationId xmlns:a16="http://schemas.microsoft.com/office/drawing/2014/main" id="{65D10BD0-520E-41AF-93BD-DB722FC8EE11}"/>
              </a:ext>
            </a:extLst>
          </p:cNvPr>
          <p:cNvSpPr/>
          <p:nvPr/>
        </p:nvSpPr>
        <p:spPr>
          <a:xfrm>
            <a:off x="755576" y="4869162"/>
            <a:ext cx="2232248" cy="7844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HIỆP THÔNG</a:t>
            </a:r>
          </a:p>
        </p:txBody>
      </p:sp>
      <p:sp>
        <p:nvSpPr>
          <p:cNvPr id="6" name="Rectangle 5">
            <a:extLst>
              <a:ext uri="{FF2B5EF4-FFF2-40B4-BE49-F238E27FC236}">
                <a16:creationId xmlns:a16="http://schemas.microsoft.com/office/drawing/2014/main" id="{603B9681-7AA9-4E9D-970A-74F69BB70F8E}"/>
              </a:ext>
            </a:extLst>
          </p:cNvPr>
          <p:cNvSpPr/>
          <p:nvPr/>
        </p:nvSpPr>
        <p:spPr>
          <a:xfrm>
            <a:off x="3059832" y="4876821"/>
            <a:ext cx="2016224" cy="7844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THAM GIA</a:t>
            </a:r>
          </a:p>
        </p:txBody>
      </p:sp>
      <p:sp>
        <p:nvSpPr>
          <p:cNvPr id="7" name="Rectangle 6">
            <a:extLst>
              <a:ext uri="{FF2B5EF4-FFF2-40B4-BE49-F238E27FC236}">
                <a16:creationId xmlns:a16="http://schemas.microsoft.com/office/drawing/2014/main" id="{35B976F5-A811-487F-8C9E-3C0ABA5C14EB}"/>
              </a:ext>
            </a:extLst>
          </p:cNvPr>
          <p:cNvSpPr/>
          <p:nvPr/>
        </p:nvSpPr>
        <p:spPr>
          <a:xfrm>
            <a:off x="5148064" y="4869162"/>
            <a:ext cx="2016224" cy="7844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SỨ VỤ</a:t>
            </a:r>
          </a:p>
        </p:txBody>
      </p:sp>
    </p:spTree>
    <p:extLst>
      <p:ext uri="{BB962C8B-B14F-4D97-AF65-F5344CB8AC3E}">
        <p14:creationId xmlns:p14="http://schemas.microsoft.com/office/powerpoint/2010/main" val="1240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21342</TotalTime>
  <Words>4980</Words>
  <Application>Microsoft Office PowerPoint</Application>
  <PresentationFormat>On-screen Show (4:3)</PresentationFormat>
  <Paragraphs>257</Paragraphs>
  <Slides>72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72</vt:i4>
      </vt:variant>
    </vt:vector>
  </HeadingPairs>
  <TitlesOfParts>
    <vt:vector size="79" baseType="lpstr">
      <vt:lpstr>Arial</vt:lpstr>
      <vt:lpstr>Calibri</vt:lpstr>
      <vt:lpstr>Times New Roman</vt:lpstr>
      <vt:lpstr>Trebuchet MS</vt:lpstr>
      <vt:lpstr>Wingdings 3</vt:lpstr>
      <vt:lpstr>Facet</vt:lpstr>
      <vt:lpstr>1_Facet</vt:lpstr>
      <vt:lpstr>HƯỚNG ĐẾN MỘT HỘI THÁNH HIỆP HÀNH: HIỆP THÔNG, THAM GIA VÀ SỨ VỤ </vt:lpstr>
      <vt:lpstr>NỘI DUNG BÀI CHIA SẺ</vt:lpstr>
      <vt:lpstr>I. GIỚI THIỆU CHUNG</vt:lpstr>
      <vt:lpstr>THƯỢNG HỘI ĐỒNG</vt:lpstr>
      <vt:lpstr>THƯỢNG HỘI ĐỒNG GIÁM MỤC</vt:lpstr>
      <vt:lpstr>PowerPoint Presentation</vt:lpstr>
      <vt:lpstr>MỤC ĐÍCH CỦA THĐGM</vt:lpstr>
      <vt:lpstr>MỤC ĐÍCH CỦA THĐGM</vt:lpstr>
      <vt:lpstr>THĐGM NĂM 2021-2023</vt:lpstr>
      <vt:lpstr>THĐGM 16 CÓ GÌ KHÁC BIỆT?</vt:lpstr>
      <vt:lpstr>PowerPoint Presentation</vt:lpstr>
      <vt:lpstr>MỘT CỐ GẮNG TRỞ VỀ NGUỒN</vt:lpstr>
      <vt:lpstr>TÍNH HIỆP HÀNH</vt:lpstr>
      <vt:lpstr>PowerPoint Presentation</vt:lpstr>
      <vt:lpstr>MỤC ĐÍCH THĐGM 16</vt:lpstr>
      <vt:lpstr>MỤC ĐÍCH THĐGM 16</vt:lpstr>
      <vt:lpstr>MỤC ĐÍCH THĐGM 16</vt:lpstr>
      <vt:lpstr>MỤC ĐÍCH THĐGM 16</vt:lpstr>
      <vt:lpstr>PowerPoint Presentation</vt:lpstr>
      <vt:lpstr>CÁC CÂU HỎI ĐẶT RA NHẰM:</vt:lpstr>
      <vt:lpstr>CÁC CÂU HỎI ĐẶT RA NHẰM:</vt:lpstr>
      <vt:lpstr>MONG CHỜ</vt:lpstr>
      <vt:lpstr>CHỦ ĐỀ CỦA THĐGM 16</vt:lpstr>
      <vt:lpstr>Icon chính thức của THĐGM 16</vt:lpstr>
      <vt:lpstr>Hiệp Thông</vt:lpstr>
      <vt:lpstr>Tham Gia</vt:lpstr>
      <vt:lpstr>Sứ Mạng</vt:lpstr>
      <vt:lpstr>KINH NGHIỆM Ở CẤP ĐỊA PHƯƠNG</vt:lpstr>
      <vt:lpstr>Thỉnh ý thế nào?</vt:lpstr>
      <vt:lpstr>Chú trọng</vt:lpstr>
      <vt:lpstr>Việc triển khai Tiến trình hiệp hành cấp địa phương phải bao gồm:</vt:lpstr>
      <vt:lpstr>Việc triển khai Tiến trình hiệp hành cấp địa phương phải bao gồm:</vt:lpstr>
      <vt:lpstr>Việc triển khai Tiến trình hiệp hành cấp địa phương phải bao gồm:</vt:lpstr>
      <vt:lpstr> II. TIẾN TRÌNH THĐGM 16</vt:lpstr>
      <vt:lpstr> 1. Giai đoạn cấp giáo phận</vt:lpstr>
      <vt:lpstr> 1. Giai đoạn cấp giáo phận</vt:lpstr>
      <vt:lpstr> 1. Giai đoạn cấp giáo phận</vt:lpstr>
      <vt:lpstr> 1.Giai đoạn cấp giáo phận</vt:lpstr>
      <vt:lpstr> 1.Giai đoạn cấp giáo phận</vt:lpstr>
      <vt:lpstr>CÁC GIAI ĐOẠN TIẾP THEO                  (xin được lướt qua)</vt:lpstr>
      <vt:lpstr>PowerPoint Presentation</vt:lpstr>
      <vt:lpstr>Tóm tắt những dự kiến trong giai đoạn Giáo phận</vt:lpstr>
      <vt:lpstr>Nhờ Chúa Thánh Thần</vt:lpstr>
      <vt:lpstr>Tìm nẻo đường Thần Khí</vt:lpstr>
      <vt:lpstr>Tránh làm qua chuyện</vt:lpstr>
      <vt:lpstr>Kêu gọi rộng rãi</vt:lpstr>
      <vt:lpstr>Trọng tâm của kinh nghiệm hiệp hành</vt:lpstr>
      <vt:lpstr>Mục đích của buổi chia sẻ</vt:lpstr>
      <vt:lpstr>Đúc kết các phản hồi</vt:lpstr>
      <vt:lpstr>Đúc kết các phản hồi</vt:lpstr>
      <vt:lpstr>PowerPoint Presentation</vt:lpstr>
      <vt:lpstr>Vai trò của giám mục trong  Tiến trình hiệp hành</vt:lpstr>
      <vt:lpstr>Vai trò của giám mục trong  Tiến trình hiệp hành</vt:lpstr>
      <vt:lpstr>PowerPoint Presentation</vt:lpstr>
      <vt:lpstr>Vai trò của các linh mục và  phó tế trong Tiến trình hiệp hành</vt:lpstr>
      <vt:lpstr>Vai trò của các linh mục và phó tế trong Tiến trình hiệp hành</vt:lpstr>
      <vt:lpstr>Vai trò của các linh mục và  phó tế trong Tiến trình hiệp hành</vt:lpstr>
      <vt:lpstr>Vai trò của các linh mục và  phó tế trong Tiến trình hiệp hành</vt:lpstr>
      <vt:lpstr> Lộ trình cho giai đoạn giáo phận </vt:lpstr>
      <vt:lpstr>Lộ trình cho giai đoạn Giáo phận  </vt:lpstr>
      <vt:lpstr>PowerPoint Presentation</vt:lpstr>
      <vt:lpstr>Lộ  trình cho giai đoạn Giáo phận </vt:lpstr>
      <vt:lpstr>Lộ trình cho giai đoạn Giáo phận </vt:lpstr>
      <vt:lpstr>Lộ trình cho giai đoạn Giáo phận</vt:lpstr>
      <vt:lpstr>Những thành tố cơ bản của kinh nghiệm hiệp hành </vt:lpstr>
      <vt:lpstr>PowerPoint Presentation</vt:lpstr>
      <vt:lpstr>Phương pháp luận của Tiến trình hiệp hành cấp Giáo phận </vt:lpstr>
      <vt:lpstr>Chiều kích thân mật của  Tiến trình hiệp hành </vt:lpstr>
      <vt:lpstr> Để trả lời cho câu hỏi này, cần: </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KHÁI QUÁT VỀ</dc:title>
  <dc:creator>ismail - [2010]</dc:creator>
  <cp:lastModifiedBy>Hiệp Trần</cp:lastModifiedBy>
  <cp:revision>84</cp:revision>
  <dcterms:created xsi:type="dcterms:W3CDTF">2021-12-30T01:10:41Z</dcterms:created>
  <dcterms:modified xsi:type="dcterms:W3CDTF">2022-01-25T01:50:11Z</dcterms:modified>
</cp:coreProperties>
</file>